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7" r:id="rId7"/>
    <p:sldId id="261" r:id="rId8"/>
    <p:sldId id="262" r:id="rId9"/>
    <p:sldId id="263" r:id="rId10"/>
    <p:sldId id="264" r:id="rId11"/>
    <p:sldId id="265" r:id="rId12"/>
    <p:sldId id="266"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137"/>
  </p:normalViewPr>
  <p:slideViewPr>
    <p:cSldViewPr snapToGrid="0" snapToObjects="1">
      <p:cViewPr varScale="1">
        <p:scale>
          <a:sx n="99" d="100"/>
          <a:sy n="99" d="100"/>
        </p:scale>
        <p:origin x="5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BAB4B1-7754-7142-BFA5-9F8EABABE2D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1907028-FEF6-8643-B361-72C5C2F9FF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6DCA47B-2484-054F-828A-85BF37350DA7}"/>
              </a:ext>
            </a:extLst>
          </p:cNvPr>
          <p:cNvSpPr>
            <a:spLocks noGrp="1"/>
          </p:cNvSpPr>
          <p:nvPr>
            <p:ph type="dt" sz="half" idx="10"/>
          </p:nvPr>
        </p:nvSpPr>
        <p:spPr/>
        <p:txBody>
          <a:bodyPr/>
          <a:lstStyle/>
          <a:p>
            <a:fld id="{BFFA2E9B-AE83-6042-B2C8-E2175F2D0557}" type="datetimeFigureOut">
              <a:rPr lang="fr-FR" smtClean="0"/>
              <a:t>05/12/2023</a:t>
            </a:fld>
            <a:endParaRPr lang="fr-FR"/>
          </a:p>
        </p:txBody>
      </p:sp>
      <p:sp>
        <p:nvSpPr>
          <p:cNvPr id="5" name="Espace réservé du pied de page 4">
            <a:extLst>
              <a:ext uri="{FF2B5EF4-FFF2-40B4-BE49-F238E27FC236}">
                <a16:creationId xmlns:a16="http://schemas.microsoft.com/office/drawing/2014/main" id="{6FFFDEA4-0E54-A449-8FBF-E8D196FAAA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8C1663-9E2D-3744-A131-9FC45CB7076E}"/>
              </a:ext>
            </a:extLst>
          </p:cNvPr>
          <p:cNvSpPr>
            <a:spLocks noGrp="1"/>
          </p:cNvSpPr>
          <p:nvPr>
            <p:ph type="sldNum" sz="quarter" idx="12"/>
          </p:nvPr>
        </p:nvSpPr>
        <p:spPr/>
        <p:txBody>
          <a:bodyPr/>
          <a:lstStyle/>
          <a:p>
            <a:fld id="{56D9A074-7AA5-2545-B497-3829FB8AA765}" type="slidenum">
              <a:rPr lang="fr-FR" smtClean="0"/>
              <a:t>‹N°›</a:t>
            </a:fld>
            <a:endParaRPr lang="fr-FR"/>
          </a:p>
        </p:txBody>
      </p:sp>
    </p:spTree>
    <p:extLst>
      <p:ext uri="{BB962C8B-B14F-4D97-AF65-F5344CB8AC3E}">
        <p14:creationId xmlns:p14="http://schemas.microsoft.com/office/powerpoint/2010/main" val="103374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63B89-9519-E744-A45E-5CA396BB06D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465DBE4-A370-BD4C-8A53-DB4B70BFE83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8D10865-2AD9-B641-9600-8D844C0ECE85}"/>
              </a:ext>
            </a:extLst>
          </p:cNvPr>
          <p:cNvSpPr>
            <a:spLocks noGrp="1"/>
          </p:cNvSpPr>
          <p:nvPr>
            <p:ph type="dt" sz="half" idx="10"/>
          </p:nvPr>
        </p:nvSpPr>
        <p:spPr/>
        <p:txBody>
          <a:bodyPr/>
          <a:lstStyle/>
          <a:p>
            <a:fld id="{BFFA2E9B-AE83-6042-B2C8-E2175F2D0557}" type="datetimeFigureOut">
              <a:rPr lang="fr-FR" smtClean="0"/>
              <a:t>05/12/2023</a:t>
            </a:fld>
            <a:endParaRPr lang="fr-FR"/>
          </a:p>
        </p:txBody>
      </p:sp>
      <p:sp>
        <p:nvSpPr>
          <p:cNvPr id="5" name="Espace réservé du pied de page 4">
            <a:extLst>
              <a:ext uri="{FF2B5EF4-FFF2-40B4-BE49-F238E27FC236}">
                <a16:creationId xmlns:a16="http://schemas.microsoft.com/office/drawing/2014/main" id="{0D87A34D-0B2C-CA4F-BE2D-B83385CA7EF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02C475-764B-8C40-B65C-A59B9CFA36D2}"/>
              </a:ext>
            </a:extLst>
          </p:cNvPr>
          <p:cNvSpPr>
            <a:spLocks noGrp="1"/>
          </p:cNvSpPr>
          <p:nvPr>
            <p:ph type="sldNum" sz="quarter" idx="12"/>
          </p:nvPr>
        </p:nvSpPr>
        <p:spPr/>
        <p:txBody>
          <a:bodyPr/>
          <a:lstStyle/>
          <a:p>
            <a:fld id="{56D9A074-7AA5-2545-B497-3829FB8AA765}" type="slidenum">
              <a:rPr lang="fr-FR" smtClean="0"/>
              <a:t>‹N°›</a:t>
            </a:fld>
            <a:endParaRPr lang="fr-FR"/>
          </a:p>
        </p:txBody>
      </p:sp>
    </p:spTree>
    <p:extLst>
      <p:ext uri="{BB962C8B-B14F-4D97-AF65-F5344CB8AC3E}">
        <p14:creationId xmlns:p14="http://schemas.microsoft.com/office/powerpoint/2010/main" val="583646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9112952-FFDF-8846-9E19-A5FC16B1D4A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19E916C-D589-6140-81CE-EDC822FDD0C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877FB6E-B8D3-274C-BB0F-24CE61FA626C}"/>
              </a:ext>
            </a:extLst>
          </p:cNvPr>
          <p:cNvSpPr>
            <a:spLocks noGrp="1"/>
          </p:cNvSpPr>
          <p:nvPr>
            <p:ph type="dt" sz="half" idx="10"/>
          </p:nvPr>
        </p:nvSpPr>
        <p:spPr/>
        <p:txBody>
          <a:bodyPr/>
          <a:lstStyle/>
          <a:p>
            <a:fld id="{BFFA2E9B-AE83-6042-B2C8-E2175F2D0557}" type="datetimeFigureOut">
              <a:rPr lang="fr-FR" smtClean="0"/>
              <a:t>05/12/2023</a:t>
            </a:fld>
            <a:endParaRPr lang="fr-FR"/>
          </a:p>
        </p:txBody>
      </p:sp>
      <p:sp>
        <p:nvSpPr>
          <p:cNvPr id="5" name="Espace réservé du pied de page 4">
            <a:extLst>
              <a:ext uri="{FF2B5EF4-FFF2-40B4-BE49-F238E27FC236}">
                <a16:creationId xmlns:a16="http://schemas.microsoft.com/office/drawing/2014/main" id="{43B831F4-649B-394A-A9FA-38EF22A838D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9C25675-7F68-9347-ADC1-259AA288790A}"/>
              </a:ext>
            </a:extLst>
          </p:cNvPr>
          <p:cNvSpPr>
            <a:spLocks noGrp="1"/>
          </p:cNvSpPr>
          <p:nvPr>
            <p:ph type="sldNum" sz="quarter" idx="12"/>
          </p:nvPr>
        </p:nvSpPr>
        <p:spPr/>
        <p:txBody>
          <a:bodyPr/>
          <a:lstStyle/>
          <a:p>
            <a:fld id="{56D9A074-7AA5-2545-B497-3829FB8AA765}" type="slidenum">
              <a:rPr lang="fr-FR" smtClean="0"/>
              <a:t>‹N°›</a:t>
            </a:fld>
            <a:endParaRPr lang="fr-FR"/>
          </a:p>
        </p:txBody>
      </p:sp>
    </p:spTree>
    <p:extLst>
      <p:ext uri="{BB962C8B-B14F-4D97-AF65-F5344CB8AC3E}">
        <p14:creationId xmlns:p14="http://schemas.microsoft.com/office/powerpoint/2010/main" val="318746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2F5304-8DC8-2543-AAEF-34857F59D1E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49C248A-9687-1649-942A-A3DA719CB6B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553244C-5F20-5C44-A92B-FFE73B24D9E7}"/>
              </a:ext>
            </a:extLst>
          </p:cNvPr>
          <p:cNvSpPr>
            <a:spLocks noGrp="1"/>
          </p:cNvSpPr>
          <p:nvPr>
            <p:ph type="dt" sz="half" idx="10"/>
          </p:nvPr>
        </p:nvSpPr>
        <p:spPr/>
        <p:txBody>
          <a:bodyPr/>
          <a:lstStyle/>
          <a:p>
            <a:fld id="{BFFA2E9B-AE83-6042-B2C8-E2175F2D0557}" type="datetimeFigureOut">
              <a:rPr lang="fr-FR" smtClean="0"/>
              <a:t>05/12/2023</a:t>
            </a:fld>
            <a:endParaRPr lang="fr-FR"/>
          </a:p>
        </p:txBody>
      </p:sp>
      <p:sp>
        <p:nvSpPr>
          <p:cNvPr id="5" name="Espace réservé du pied de page 4">
            <a:extLst>
              <a:ext uri="{FF2B5EF4-FFF2-40B4-BE49-F238E27FC236}">
                <a16:creationId xmlns:a16="http://schemas.microsoft.com/office/drawing/2014/main" id="{160F405F-B257-B442-BB4C-9A8DA4428F9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860F6E4-5F7E-2E40-BD62-69AE36A80DB5}"/>
              </a:ext>
            </a:extLst>
          </p:cNvPr>
          <p:cNvSpPr>
            <a:spLocks noGrp="1"/>
          </p:cNvSpPr>
          <p:nvPr>
            <p:ph type="sldNum" sz="quarter" idx="12"/>
          </p:nvPr>
        </p:nvSpPr>
        <p:spPr/>
        <p:txBody>
          <a:bodyPr/>
          <a:lstStyle/>
          <a:p>
            <a:fld id="{56D9A074-7AA5-2545-B497-3829FB8AA765}" type="slidenum">
              <a:rPr lang="fr-FR" smtClean="0"/>
              <a:t>‹N°›</a:t>
            </a:fld>
            <a:endParaRPr lang="fr-FR"/>
          </a:p>
        </p:txBody>
      </p:sp>
    </p:spTree>
    <p:extLst>
      <p:ext uri="{BB962C8B-B14F-4D97-AF65-F5344CB8AC3E}">
        <p14:creationId xmlns:p14="http://schemas.microsoft.com/office/powerpoint/2010/main" val="3933032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52DB1F-6163-FB4E-9BE0-229422F9C27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6AAFC03-A4C0-7344-8442-18A35CE964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889D3F4-5145-594B-9B0A-582153CB1675}"/>
              </a:ext>
            </a:extLst>
          </p:cNvPr>
          <p:cNvSpPr>
            <a:spLocks noGrp="1"/>
          </p:cNvSpPr>
          <p:nvPr>
            <p:ph type="dt" sz="half" idx="10"/>
          </p:nvPr>
        </p:nvSpPr>
        <p:spPr/>
        <p:txBody>
          <a:bodyPr/>
          <a:lstStyle/>
          <a:p>
            <a:fld id="{BFFA2E9B-AE83-6042-B2C8-E2175F2D0557}" type="datetimeFigureOut">
              <a:rPr lang="fr-FR" smtClean="0"/>
              <a:t>05/12/2023</a:t>
            </a:fld>
            <a:endParaRPr lang="fr-FR"/>
          </a:p>
        </p:txBody>
      </p:sp>
      <p:sp>
        <p:nvSpPr>
          <p:cNvPr id="5" name="Espace réservé du pied de page 4">
            <a:extLst>
              <a:ext uri="{FF2B5EF4-FFF2-40B4-BE49-F238E27FC236}">
                <a16:creationId xmlns:a16="http://schemas.microsoft.com/office/drawing/2014/main" id="{B602604D-C51F-C04E-A065-D18D28F47F7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66DBF38-005A-AD4B-999E-1D9FBC67DB41}"/>
              </a:ext>
            </a:extLst>
          </p:cNvPr>
          <p:cNvSpPr>
            <a:spLocks noGrp="1"/>
          </p:cNvSpPr>
          <p:nvPr>
            <p:ph type="sldNum" sz="quarter" idx="12"/>
          </p:nvPr>
        </p:nvSpPr>
        <p:spPr/>
        <p:txBody>
          <a:bodyPr/>
          <a:lstStyle/>
          <a:p>
            <a:fld id="{56D9A074-7AA5-2545-B497-3829FB8AA765}" type="slidenum">
              <a:rPr lang="fr-FR" smtClean="0"/>
              <a:t>‹N°›</a:t>
            </a:fld>
            <a:endParaRPr lang="fr-FR"/>
          </a:p>
        </p:txBody>
      </p:sp>
    </p:spTree>
    <p:extLst>
      <p:ext uri="{BB962C8B-B14F-4D97-AF65-F5344CB8AC3E}">
        <p14:creationId xmlns:p14="http://schemas.microsoft.com/office/powerpoint/2010/main" val="71071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4F278D-89B7-CC40-B6CA-82D80AA8408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50F602F-4BD3-164E-86A5-131BACCE818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54A0710-7D4A-5343-946F-489F38C5DDB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7EDF92F-845E-AC4E-B98D-1357D37581FB}"/>
              </a:ext>
            </a:extLst>
          </p:cNvPr>
          <p:cNvSpPr>
            <a:spLocks noGrp="1"/>
          </p:cNvSpPr>
          <p:nvPr>
            <p:ph type="dt" sz="half" idx="10"/>
          </p:nvPr>
        </p:nvSpPr>
        <p:spPr/>
        <p:txBody>
          <a:bodyPr/>
          <a:lstStyle/>
          <a:p>
            <a:fld id="{BFFA2E9B-AE83-6042-B2C8-E2175F2D0557}" type="datetimeFigureOut">
              <a:rPr lang="fr-FR" smtClean="0"/>
              <a:t>05/12/2023</a:t>
            </a:fld>
            <a:endParaRPr lang="fr-FR"/>
          </a:p>
        </p:txBody>
      </p:sp>
      <p:sp>
        <p:nvSpPr>
          <p:cNvPr id="6" name="Espace réservé du pied de page 5">
            <a:extLst>
              <a:ext uri="{FF2B5EF4-FFF2-40B4-BE49-F238E27FC236}">
                <a16:creationId xmlns:a16="http://schemas.microsoft.com/office/drawing/2014/main" id="{37E205CC-AC32-D04F-A3B1-E120C9B6A34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8DF36A2-1357-5C4D-832D-95E5474AFCE9}"/>
              </a:ext>
            </a:extLst>
          </p:cNvPr>
          <p:cNvSpPr>
            <a:spLocks noGrp="1"/>
          </p:cNvSpPr>
          <p:nvPr>
            <p:ph type="sldNum" sz="quarter" idx="12"/>
          </p:nvPr>
        </p:nvSpPr>
        <p:spPr/>
        <p:txBody>
          <a:bodyPr/>
          <a:lstStyle/>
          <a:p>
            <a:fld id="{56D9A074-7AA5-2545-B497-3829FB8AA765}" type="slidenum">
              <a:rPr lang="fr-FR" smtClean="0"/>
              <a:t>‹N°›</a:t>
            </a:fld>
            <a:endParaRPr lang="fr-FR"/>
          </a:p>
        </p:txBody>
      </p:sp>
    </p:spTree>
    <p:extLst>
      <p:ext uri="{BB962C8B-B14F-4D97-AF65-F5344CB8AC3E}">
        <p14:creationId xmlns:p14="http://schemas.microsoft.com/office/powerpoint/2010/main" val="2932112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73DD08-3309-8745-A1ED-1743423CA66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2CE0D3F-D226-7C4E-8369-EEE8B06A3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F4F2A91-5227-0440-8445-1AA1470E047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B3937DA-43F5-3A46-8A19-181AB9B037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71857FA-6032-4B4B-9996-E1B9512C7EE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574E88F-910C-3D42-A98F-1AA00B3DB69F}"/>
              </a:ext>
            </a:extLst>
          </p:cNvPr>
          <p:cNvSpPr>
            <a:spLocks noGrp="1"/>
          </p:cNvSpPr>
          <p:nvPr>
            <p:ph type="dt" sz="half" idx="10"/>
          </p:nvPr>
        </p:nvSpPr>
        <p:spPr/>
        <p:txBody>
          <a:bodyPr/>
          <a:lstStyle/>
          <a:p>
            <a:fld id="{BFFA2E9B-AE83-6042-B2C8-E2175F2D0557}" type="datetimeFigureOut">
              <a:rPr lang="fr-FR" smtClean="0"/>
              <a:t>05/12/2023</a:t>
            </a:fld>
            <a:endParaRPr lang="fr-FR"/>
          </a:p>
        </p:txBody>
      </p:sp>
      <p:sp>
        <p:nvSpPr>
          <p:cNvPr id="8" name="Espace réservé du pied de page 7">
            <a:extLst>
              <a:ext uri="{FF2B5EF4-FFF2-40B4-BE49-F238E27FC236}">
                <a16:creationId xmlns:a16="http://schemas.microsoft.com/office/drawing/2014/main" id="{3A4822B8-AA63-624A-9CA5-34E01BD650A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ECB4592-024E-444D-BE19-A408398E1843}"/>
              </a:ext>
            </a:extLst>
          </p:cNvPr>
          <p:cNvSpPr>
            <a:spLocks noGrp="1"/>
          </p:cNvSpPr>
          <p:nvPr>
            <p:ph type="sldNum" sz="quarter" idx="12"/>
          </p:nvPr>
        </p:nvSpPr>
        <p:spPr/>
        <p:txBody>
          <a:bodyPr/>
          <a:lstStyle/>
          <a:p>
            <a:fld id="{56D9A074-7AA5-2545-B497-3829FB8AA765}" type="slidenum">
              <a:rPr lang="fr-FR" smtClean="0"/>
              <a:t>‹N°›</a:t>
            </a:fld>
            <a:endParaRPr lang="fr-FR"/>
          </a:p>
        </p:txBody>
      </p:sp>
    </p:spTree>
    <p:extLst>
      <p:ext uri="{BB962C8B-B14F-4D97-AF65-F5344CB8AC3E}">
        <p14:creationId xmlns:p14="http://schemas.microsoft.com/office/powerpoint/2010/main" val="1959450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D1490C-0911-3648-A50E-8DD51ACB56E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F399628-8656-B24B-B927-B8697E0836A0}"/>
              </a:ext>
            </a:extLst>
          </p:cNvPr>
          <p:cNvSpPr>
            <a:spLocks noGrp="1"/>
          </p:cNvSpPr>
          <p:nvPr>
            <p:ph type="dt" sz="half" idx="10"/>
          </p:nvPr>
        </p:nvSpPr>
        <p:spPr/>
        <p:txBody>
          <a:bodyPr/>
          <a:lstStyle/>
          <a:p>
            <a:fld id="{BFFA2E9B-AE83-6042-B2C8-E2175F2D0557}" type="datetimeFigureOut">
              <a:rPr lang="fr-FR" smtClean="0"/>
              <a:t>05/12/2023</a:t>
            </a:fld>
            <a:endParaRPr lang="fr-FR"/>
          </a:p>
        </p:txBody>
      </p:sp>
      <p:sp>
        <p:nvSpPr>
          <p:cNvPr id="4" name="Espace réservé du pied de page 3">
            <a:extLst>
              <a:ext uri="{FF2B5EF4-FFF2-40B4-BE49-F238E27FC236}">
                <a16:creationId xmlns:a16="http://schemas.microsoft.com/office/drawing/2014/main" id="{4C1F784B-387A-8F48-90EF-136E0D09823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2995B2F-4B45-B648-A112-46BB3E8CBA6E}"/>
              </a:ext>
            </a:extLst>
          </p:cNvPr>
          <p:cNvSpPr>
            <a:spLocks noGrp="1"/>
          </p:cNvSpPr>
          <p:nvPr>
            <p:ph type="sldNum" sz="quarter" idx="12"/>
          </p:nvPr>
        </p:nvSpPr>
        <p:spPr/>
        <p:txBody>
          <a:bodyPr/>
          <a:lstStyle/>
          <a:p>
            <a:fld id="{56D9A074-7AA5-2545-B497-3829FB8AA765}" type="slidenum">
              <a:rPr lang="fr-FR" smtClean="0"/>
              <a:t>‹N°›</a:t>
            </a:fld>
            <a:endParaRPr lang="fr-FR"/>
          </a:p>
        </p:txBody>
      </p:sp>
    </p:spTree>
    <p:extLst>
      <p:ext uri="{BB962C8B-B14F-4D97-AF65-F5344CB8AC3E}">
        <p14:creationId xmlns:p14="http://schemas.microsoft.com/office/powerpoint/2010/main" val="2308852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F56DF98-1B43-C946-B504-7C6C4038AB61}"/>
              </a:ext>
            </a:extLst>
          </p:cNvPr>
          <p:cNvSpPr>
            <a:spLocks noGrp="1"/>
          </p:cNvSpPr>
          <p:nvPr>
            <p:ph type="dt" sz="half" idx="10"/>
          </p:nvPr>
        </p:nvSpPr>
        <p:spPr/>
        <p:txBody>
          <a:bodyPr/>
          <a:lstStyle/>
          <a:p>
            <a:fld id="{BFFA2E9B-AE83-6042-B2C8-E2175F2D0557}" type="datetimeFigureOut">
              <a:rPr lang="fr-FR" smtClean="0"/>
              <a:t>05/12/2023</a:t>
            </a:fld>
            <a:endParaRPr lang="fr-FR"/>
          </a:p>
        </p:txBody>
      </p:sp>
      <p:sp>
        <p:nvSpPr>
          <p:cNvPr id="3" name="Espace réservé du pied de page 2">
            <a:extLst>
              <a:ext uri="{FF2B5EF4-FFF2-40B4-BE49-F238E27FC236}">
                <a16:creationId xmlns:a16="http://schemas.microsoft.com/office/drawing/2014/main" id="{4A692935-CE50-6241-A43A-E56D1E3F1C3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9FD9201-1720-CB42-AB7E-D63261998D1D}"/>
              </a:ext>
            </a:extLst>
          </p:cNvPr>
          <p:cNvSpPr>
            <a:spLocks noGrp="1"/>
          </p:cNvSpPr>
          <p:nvPr>
            <p:ph type="sldNum" sz="quarter" idx="12"/>
          </p:nvPr>
        </p:nvSpPr>
        <p:spPr/>
        <p:txBody>
          <a:bodyPr/>
          <a:lstStyle/>
          <a:p>
            <a:fld id="{56D9A074-7AA5-2545-B497-3829FB8AA765}" type="slidenum">
              <a:rPr lang="fr-FR" smtClean="0"/>
              <a:t>‹N°›</a:t>
            </a:fld>
            <a:endParaRPr lang="fr-FR"/>
          </a:p>
        </p:txBody>
      </p:sp>
    </p:spTree>
    <p:extLst>
      <p:ext uri="{BB962C8B-B14F-4D97-AF65-F5344CB8AC3E}">
        <p14:creationId xmlns:p14="http://schemas.microsoft.com/office/powerpoint/2010/main" val="1452175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58E66F-B0C1-7B44-8B34-879107C0020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721BA7E-02E6-4245-B1DA-C7D58BC161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D0E1BAC-57C5-5741-8897-BFA22267E2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9C1141A-868C-A14C-99E8-CB15204BEF78}"/>
              </a:ext>
            </a:extLst>
          </p:cNvPr>
          <p:cNvSpPr>
            <a:spLocks noGrp="1"/>
          </p:cNvSpPr>
          <p:nvPr>
            <p:ph type="dt" sz="half" idx="10"/>
          </p:nvPr>
        </p:nvSpPr>
        <p:spPr/>
        <p:txBody>
          <a:bodyPr/>
          <a:lstStyle/>
          <a:p>
            <a:fld id="{BFFA2E9B-AE83-6042-B2C8-E2175F2D0557}" type="datetimeFigureOut">
              <a:rPr lang="fr-FR" smtClean="0"/>
              <a:t>05/12/2023</a:t>
            </a:fld>
            <a:endParaRPr lang="fr-FR"/>
          </a:p>
        </p:txBody>
      </p:sp>
      <p:sp>
        <p:nvSpPr>
          <p:cNvPr id="6" name="Espace réservé du pied de page 5">
            <a:extLst>
              <a:ext uri="{FF2B5EF4-FFF2-40B4-BE49-F238E27FC236}">
                <a16:creationId xmlns:a16="http://schemas.microsoft.com/office/drawing/2014/main" id="{D2E85D0D-E4FB-DE44-9F8B-B683E197870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5CA1787-0C38-FF49-907F-1F672FD48431}"/>
              </a:ext>
            </a:extLst>
          </p:cNvPr>
          <p:cNvSpPr>
            <a:spLocks noGrp="1"/>
          </p:cNvSpPr>
          <p:nvPr>
            <p:ph type="sldNum" sz="quarter" idx="12"/>
          </p:nvPr>
        </p:nvSpPr>
        <p:spPr/>
        <p:txBody>
          <a:bodyPr/>
          <a:lstStyle/>
          <a:p>
            <a:fld id="{56D9A074-7AA5-2545-B497-3829FB8AA765}" type="slidenum">
              <a:rPr lang="fr-FR" smtClean="0"/>
              <a:t>‹N°›</a:t>
            </a:fld>
            <a:endParaRPr lang="fr-FR"/>
          </a:p>
        </p:txBody>
      </p:sp>
    </p:spTree>
    <p:extLst>
      <p:ext uri="{BB962C8B-B14F-4D97-AF65-F5344CB8AC3E}">
        <p14:creationId xmlns:p14="http://schemas.microsoft.com/office/powerpoint/2010/main" val="695806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D78FA3-5701-5A44-A4BC-FD86F179214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818CAFB-EBBD-7E47-965A-55DAA0127D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D8D847B-265A-A448-85C3-2C4C08370A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03A6FFD-298C-0441-9599-8D8EA4B3C8E5}"/>
              </a:ext>
            </a:extLst>
          </p:cNvPr>
          <p:cNvSpPr>
            <a:spLocks noGrp="1"/>
          </p:cNvSpPr>
          <p:nvPr>
            <p:ph type="dt" sz="half" idx="10"/>
          </p:nvPr>
        </p:nvSpPr>
        <p:spPr/>
        <p:txBody>
          <a:bodyPr/>
          <a:lstStyle/>
          <a:p>
            <a:fld id="{BFFA2E9B-AE83-6042-B2C8-E2175F2D0557}" type="datetimeFigureOut">
              <a:rPr lang="fr-FR" smtClean="0"/>
              <a:t>05/12/2023</a:t>
            </a:fld>
            <a:endParaRPr lang="fr-FR"/>
          </a:p>
        </p:txBody>
      </p:sp>
      <p:sp>
        <p:nvSpPr>
          <p:cNvPr id="6" name="Espace réservé du pied de page 5">
            <a:extLst>
              <a:ext uri="{FF2B5EF4-FFF2-40B4-BE49-F238E27FC236}">
                <a16:creationId xmlns:a16="http://schemas.microsoft.com/office/drawing/2014/main" id="{49571110-0596-2549-8F54-E8F9F39916B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CAB27FB-EB05-C848-8781-7580CD31173C}"/>
              </a:ext>
            </a:extLst>
          </p:cNvPr>
          <p:cNvSpPr>
            <a:spLocks noGrp="1"/>
          </p:cNvSpPr>
          <p:nvPr>
            <p:ph type="sldNum" sz="quarter" idx="12"/>
          </p:nvPr>
        </p:nvSpPr>
        <p:spPr/>
        <p:txBody>
          <a:bodyPr/>
          <a:lstStyle/>
          <a:p>
            <a:fld id="{56D9A074-7AA5-2545-B497-3829FB8AA765}" type="slidenum">
              <a:rPr lang="fr-FR" smtClean="0"/>
              <a:t>‹N°›</a:t>
            </a:fld>
            <a:endParaRPr lang="fr-FR"/>
          </a:p>
        </p:txBody>
      </p:sp>
    </p:spTree>
    <p:extLst>
      <p:ext uri="{BB962C8B-B14F-4D97-AF65-F5344CB8AC3E}">
        <p14:creationId xmlns:p14="http://schemas.microsoft.com/office/powerpoint/2010/main" val="429379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CF87C6B-2C9C-DA47-8196-44811E110F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BA0FD30-7CF0-B346-80A0-00AFF7A784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8904BA4-C05D-1A4F-99B9-05CEA564B0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A2E9B-AE83-6042-B2C8-E2175F2D0557}" type="datetimeFigureOut">
              <a:rPr lang="fr-FR" smtClean="0"/>
              <a:t>05/12/2023</a:t>
            </a:fld>
            <a:endParaRPr lang="fr-FR"/>
          </a:p>
        </p:txBody>
      </p:sp>
      <p:sp>
        <p:nvSpPr>
          <p:cNvPr id="5" name="Espace réservé du pied de page 4">
            <a:extLst>
              <a:ext uri="{FF2B5EF4-FFF2-40B4-BE49-F238E27FC236}">
                <a16:creationId xmlns:a16="http://schemas.microsoft.com/office/drawing/2014/main" id="{5ABCC8D1-24C0-B947-B4C2-41873AAFB4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B451B40-13D7-9B4F-941D-A6E4DD20A4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9A074-7AA5-2545-B497-3829FB8AA765}" type="slidenum">
              <a:rPr lang="fr-FR" smtClean="0"/>
              <a:t>‹N°›</a:t>
            </a:fld>
            <a:endParaRPr lang="fr-FR"/>
          </a:p>
        </p:txBody>
      </p:sp>
    </p:spTree>
    <p:extLst>
      <p:ext uri="{BB962C8B-B14F-4D97-AF65-F5344CB8AC3E}">
        <p14:creationId xmlns:p14="http://schemas.microsoft.com/office/powerpoint/2010/main" val="2985627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B30A41-9991-C744-9611-2847AA67B2DD}"/>
              </a:ext>
            </a:extLst>
          </p:cNvPr>
          <p:cNvSpPr>
            <a:spLocks noGrp="1"/>
          </p:cNvSpPr>
          <p:nvPr>
            <p:ph type="ctrTitle"/>
          </p:nvPr>
        </p:nvSpPr>
        <p:spPr/>
        <p:txBody>
          <a:bodyPr>
            <a:normAutofit fontScale="90000"/>
          </a:bodyPr>
          <a:lstStyle/>
          <a:p>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r>
              <a:rPr lang="fr-FR" dirty="0"/>
              <a:t>La comédie musicale américaine, </a:t>
            </a:r>
            <a:br>
              <a:rPr lang="fr-FR" dirty="0"/>
            </a:br>
            <a:r>
              <a:rPr lang="fr-FR" dirty="0"/>
              <a:t>de Broadway à Hollywood</a:t>
            </a:r>
            <a:br>
              <a:rPr lang="fr-FR" dirty="0"/>
            </a:br>
            <a:endParaRPr lang="fr-FR" sz="2200" dirty="0"/>
          </a:p>
        </p:txBody>
      </p:sp>
      <p:sp>
        <p:nvSpPr>
          <p:cNvPr id="3" name="Sous-titre 2">
            <a:extLst>
              <a:ext uri="{FF2B5EF4-FFF2-40B4-BE49-F238E27FC236}">
                <a16:creationId xmlns:a16="http://schemas.microsoft.com/office/drawing/2014/main" id="{6AB71E05-35B8-D449-95E9-DAB86C28B95C}"/>
              </a:ext>
            </a:extLst>
          </p:cNvPr>
          <p:cNvSpPr>
            <a:spLocks noGrp="1"/>
          </p:cNvSpPr>
          <p:nvPr>
            <p:ph type="subTitle" idx="1"/>
          </p:nvPr>
        </p:nvSpPr>
        <p:spPr/>
        <p:txBody>
          <a:bodyPr/>
          <a:lstStyle/>
          <a:p>
            <a:r>
              <a:rPr lang="fr-FR" sz="2400" dirty="0"/>
              <a:t>U.T.L. de La Rochelle,</a:t>
            </a:r>
            <a:br>
              <a:rPr lang="fr-FR" sz="2400" dirty="0"/>
            </a:br>
            <a:r>
              <a:rPr lang="fr-FR" sz="2400" dirty="0"/>
              <a:t>4 décembre 2023,</a:t>
            </a:r>
            <a:br>
              <a:rPr lang="fr-FR" sz="2400" dirty="0"/>
            </a:br>
            <a:r>
              <a:rPr lang="fr-FR" sz="2400" dirty="0"/>
              <a:t>Conférence de Jean-Christophe Marti</a:t>
            </a:r>
            <a:endParaRPr lang="fr-FR" dirty="0"/>
          </a:p>
        </p:txBody>
      </p:sp>
      <p:pic>
        <p:nvPicPr>
          <p:cNvPr id="5" name="Image 4">
            <a:extLst>
              <a:ext uri="{FF2B5EF4-FFF2-40B4-BE49-F238E27FC236}">
                <a16:creationId xmlns:a16="http://schemas.microsoft.com/office/drawing/2014/main" id="{E8A40393-69DF-1842-A0AD-5AD9A4AF7464}"/>
              </a:ext>
            </a:extLst>
          </p:cNvPr>
          <p:cNvPicPr>
            <a:picLocks noChangeAspect="1"/>
          </p:cNvPicPr>
          <p:nvPr/>
        </p:nvPicPr>
        <p:blipFill>
          <a:blip r:embed="rId2"/>
          <a:stretch>
            <a:fillRect/>
          </a:stretch>
        </p:blipFill>
        <p:spPr>
          <a:xfrm>
            <a:off x="576284" y="3172259"/>
            <a:ext cx="2120900" cy="3441700"/>
          </a:xfrm>
          <a:prstGeom prst="rect">
            <a:avLst/>
          </a:prstGeom>
        </p:spPr>
      </p:pic>
      <p:pic>
        <p:nvPicPr>
          <p:cNvPr id="6" name="Image 5">
            <a:extLst>
              <a:ext uri="{FF2B5EF4-FFF2-40B4-BE49-F238E27FC236}">
                <a16:creationId xmlns:a16="http://schemas.microsoft.com/office/drawing/2014/main" id="{11AB254B-FAA9-2B41-A3E3-260E93238636}"/>
              </a:ext>
            </a:extLst>
          </p:cNvPr>
          <p:cNvPicPr>
            <a:picLocks noChangeAspect="1"/>
          </p:cNvPicPr>
          <p:nvPr/>
        </p:nvPicPr>
        <p:blipFill>
          <a:blip r:embed="rId3"/>
          <a:stretch>
            <a:fillRect/>
          </a:stretch>
        </p:blipFill>
        <p:spPr>
          <a:xfrm>
            <a:off x="8993688" y="3053535"/>
            <a:ext cx="3043823" cy="3832283"/>
          </a:xfrm>
          <a:prstGeom prst="rect">
            <a:avLst/>
          </a:prstGeom>
        </p:spPr>
      </p:pic>
      <p:pic>
        <p:nvPicPr>
          <p:cNvPr id="9" name="Image 8">
            <a:extLst>
              <a:ext uri="{FF2B5EF4-FFF2-40B4-BE49-F238E27FC236}">
                <a16:creationId xmlns:a16="http://schemas.microsoft.com/office/drawing/2014/main" id="{E3E64377-0E94-E940-B70C-A67F113CAEEB}"/>
              </a:ext>
            </a:extLst>
          </p:cNvPr>
          <p:cNvPicPr>
            <a:picLocks noChangeAspect="1"/>
          </p:cNvPicPr>
          <p:nvPr/>
        </p:nvPicPr>
        <p:blipFill>
          <a:blip r:embed="rId4"/>
          <a:stretch>
            <a:fillRect/>
          </a:stretch>
        </p:blipFill>
        <p:spPr>
          <a:xfrm>
            <a:off x="46049" y="117332"/>
            <a:ext cx="3181370" cy="2029979"/>
          </a:xfrm>
          <a:prstGeom prst="rect">
            <a:avLst/>
          </a:prstGeom>
        </p:spPr>
      </p:pic>
    </p:spTree>
    <p:extLst>
      <p:ext uri="{BB962C8B-B14F-4D97-AF65-F5344CB8AC3E}">
        <p14:creationId xmlns:p14="http://schemas.microsoft.com/office/powerpoint/2010/main" val="2404863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8E2792-416E-3A47-9B18-3BFE10FC18E7}"/>
              </a:ext>
            </a:extLst>
          </p:cNvPr>
          <p:cNvSpPr>
            <a:spLocks noGrp="1"/>
          </p:cNvSpPr>
          <p:nvPr>
            <p:ph type="title"/>
          </p:nvPr>
        </p:nvSpPr>
        <p:spPr/>
        <p:txBody>
          <a:bodyPr/>
          <a:lstStyle/>
          <a:p>
            <a:r>
              <a:rPr lang="fr-FR" sz="4400" b="1" dirty="0">
                <a:effectLst/>
                <a:latin typeface="Calibri" panose="020F0502020204030204" pitchFamily="34" charset="0"/>
                <a:ea typeface="Calibri" panose="020F0502020204030204" pitchFamily="34" charset="0"/>
                <a:cs typeface="Times New Roman" panose="02020603050405020304" pitchFamily="18" charset="0"/>
              </a:rPr>
              <a:t>Productions Disney </a:t>
            </a:r>
            <a:r>
              <a:rPr lang="fr-FR" sz="3200" b="1" dirty="0">
                <a:effectLst/>
                <a:latin typeface="Calibri" panose="020F0502020204030204" pitchFamily="34" charset="0"/>
                <a:ea typeface="Calibri" panose="020F0502020204030204" pitchFamily="34" charset="0"/>
                <a:cs typeface="Times New Roman" panose="02020603050405020304" pitchFamily="18" charset="0"/>
              </a:rPr>
              <a:t>(un aperçu)</a:t>
            </a:r>
            <a:br>
              <a:rPr lang="fr-FR" sz="3200" dirty="0">
                <a:effectLst/>
                <a:latin typeface="Calibri" panose="020F0502020204030204" pitchFamily="34" charset="0"/>
                <a:ea typeface="Calibri" panose="020F0502020204030204" pitchFamily="34" charset="0"/>
                <a:cs typeface="Times New Roman" panose="02020603050405020304" pitchFamily="18" charset="0"/>
              </a:rPr>
            </a:br>
            <a:endParaRPr lang="fr-FR" sz="3200" dirty="0"/>
          </a:p>
        </p:txBody>
      </p:sp>
      <p:sp>
        <p:nvSpPr>
          <p:cNvPr id="3" name="Espace réservé du contenu 2">
            <a:extLst>
              <a:ext uri="{FF2B5EF4-FFF2-40B4-BE49-F238E27FC236}">
                <a16:creationId xmlns:a16="http://schemas.microsoft.com/office/drawing/2014/main" id="{EED90A89-FD7E-E247-9F5E-D8659475EA7C}"/>
              </a:ext>
            </a:extLst>
          </p:cNvPr>
          <p:cNvSpPr>
            <a:spLocks noGrp="1"/>
          </p:cNvSpPr>
          <p:nvPr>
            <p:ph idx="1"/>
          </p:nvPr>
        </p:nvSpPr>
        <p:spPr/>
        <p:txBody>
          <a:bodyPr>
            <a:normAutofit/>
          </a:bodyPr>
          <a:lstStyle/>
          <a:p>
            <a:pPr marL="0" indent="0">
              <a:buNone/>
            </a:pPr>
            <a:r>
              <a:rPr lang="fr-FR" sz="2400" dirty="0">
                <a:effectLst/>
                <a:latin typeface="Calibri" panose="020F0502020204030204" pitchFamily="34" charset="0"/>
                <a:ea typeface="Calibri" panose="020F0502020204030204" pitchFamily="34" charset="0"/>
                <a:cs typeface="Times New Roman" panose="02020603050405020304" pitchFamily="18" charset="0"/>
              </a:rPr>
              <a:t>Période </a:t>
            </a:r>
            <a:r>
              <a:rPr lang="fr-FR" sz="2400" b="1" dirty="0">
                <a:effectLst/>
                <a:latin typeface="Calibri" panose="020F0502020204030204" pitchFamily="34" charset="0"/>
                <a:ea typeface="Calibri" panose="020F0502020204030204" pitchFamily="34" charset="0"/>
                <a:cs typeface="Times New Roman" panose="02020603050405020304" pitchFamily="18" charset="0"/>
              </a:rPr>
              <a:t>Leigh </a:t>
            </a:r>
            <a:r>
              <a:rPr lang="fr-FR" sz="2400" b="1" dirty="0" err="1">
                <a:effectLst/>
                <a:latin typeface="Calibri" panose="020F0502020204030204" pitchFamily="34" charset="0"/>
                <a:ea typeface="Calibri" panose="020F0502020204030204" pitchFamily="34" charset="0"/>
                <a:cs typeface="Times New Roman" panose="02020603050405020304" pitchFamily="18" charset="0"/>
              </a:rPr>
              <a:t>Harline</a:t>
            </a:r>
            <a:r>
              <a:rPr lang="fr-FR" sz="2400" dirty="0">
                <a:effectLst/>
                <a:latin typeface="Calibri" panose="020F0502020204030204" pitchFamily="34" charset="0"/>
                <a:ea typeface="Calibri" panose="020F0502020204030204" pitchFamily="34" charset="0"/>
                <a:cs typeface="Times New Roman" panose="02020603050405020304" pitchFamily="18" charset="0"/>
              </a:rPr>
              <a:t> (1907-1969) et </a:t>
            </a:r>
            <a:r>
              <a:rPr lang="fr-FR" sz="2400" b="1" dirty="0">
                <a:effectLst/>
                <a:latin typeface="Calibri" panose="020F0502020204030204" pitchFamily="34" charset="0"/>
                <a:ea typeface="Calibri" panose="020F0502020204030204" pitchFamily="34" charset="0"/>
                <a:cs typeface="Times New Roman" panose="02020603050405020304" pitchFamily="18" charset="0"/>
              </a:rPr>
              <a:t>Paul J. Smith</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rPr>
              <a:t>1935 1</a:t>
            </a:r>
            <a:r>
              <a:rPr lang="fr-FR" sz="1800" baseline="30000" dirty="0">
                <a:effectLst/>
                <a:latin typeface="Calibri" panose="020F0502020204030204" pitchFamily="34" charset="0"/>
                <a:ea typeface="Calibri" panose="020F0502020204030204" pitchFamily="34" charset="0"/>
                <a:cs typeface="Times New Roman" panose="02020603050405020304" pitchFamily="18" charset="0"/>
              </a:rPr>
              <a:t>er</a:t>
            </a:r>
            <a:r>
              <a:rPr lang="fr-FR" sz="1800" dirty="0">
                <a:effectLst/>
                <a:latin typeface="Calibri" panose="020F0502020204030204" pitchFamily="34" charset="0"/>
                <a:ea typeface="Calibri" panose="020F0502020204030204" pitchFamily="34" charset="0"/>
                <a:cs typeface="Times New Roman" panose="02020603050405020304" pitchFamily="18" charset="0"/>
              </a:rPr>
              <a:t> dessin animé en technicolor :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The Band Concert</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La Fanfare)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rPr>
              <a:t>1937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Blanche-Neige et les Sept Nains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rPr>
              <a:t>1942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L’Heure Symphonique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fr-FR" sz="2400" dirty="0">
                <a:effectLst/>
                <a:latin typeface="Calibri" panose="020F0502020204030204" pitchFamily="34" charset="0"/>
                <a:ea typeface="Calibri" panose="020F0502020204030204" pitchFamily="34" charset="0"/>
                <a:cs typeface="Times New Roman" panose="02020603050405020304" pitchFamily="18" charset="0"/>
              </a:rPr>
              <a:t>Période des</a:t>
            </a:r>
            <a:r>
              <a:rPr lang="fr-FR" sz="2400" b="1" dirty="0">
                <a:effectLst/>
                <a:latin typeface="Calibri" panose="020F0502020204030204" pitchFamily="34" charset="0"/>
                <a:ea typeface="Calibri" panose="020F0502020204030204" pitchFamily="34" charset="0"/>
                <a:cs typeface="Times New Roman" panose="02020603050405020304" pitchFamily="18" charset="0"/>
              </a:rPr>
              <a:t> frères Sherman </a:t>
            </a:r>
            <a:r>
              <a:rPr lang="fr-FR" sz="2400" dirty="0">
                <a:effectLst/>
                <a:latin typeface="Calibri" panose="020F0502020204030204" pitchFamily="34" charset="0"/>
                <a:ea typeface="Calibri" panose="020F0502020204030204" pitchFamily="34" charset="0"/>
                <a:cs typeface="Times New Roman" panose="02020603050405020304" pitchFamily="18" charset="0"/>
              </a:rPr>
              <a:t>(Richard né en 1928, Robert 1925-2012) :</a:t>
            </a:r>
          </a:p>
          <a:p>
            <a:r>
              <a:rPr lang="fr-FR" sz="1800" i="1" dirty="0">
                <a:effectLst/>
                <a:latin typeface="Calibri" panose="020F0502020204030204" pitchFamily="34" charset="0"/>
                <a:ea typeface="Calibri" panose="020F0502020204030204" pitchFamily="34" charset="0"/>
                <a:cs typeface="Times New Roman" panose="02020603050405020304" pitchFamily="18" charset="0"/>
              </a:rPr>
              <a:t>Merlin l’Enchanteur </a:t>
            </a:r>
            <a:r>
              <a:rPr lang="fr-FR" sz="1800" dirty="0">
                <a:effectLst/>
                <a:latin typeface="Calibri" panose="020F0502020204030204" pitchFamily="34" charset="0"/>
                <a:ea typeface="Calibri" panose="020F0502020204030204" pitchFamily="34" charset="0"/>
                <a:cs typeface="Times New Roman" panose="02020603050405020304" pitchFamily="18" charset="0"/>
              </a:rPr>
              <a:t>(1963)</a:t>
            </a:r>
          </a:p>
          <a:p>
            <a:r>
              <a:rPr lang="fr-FR" sz="1800" i="1" dirty="0">
                <a:effectLst/>
                <a:latin typeface="Calibri" panose="020F0502020204030204" pitchFamily="34" charset="0"/>
                <a:ea typeface="Calibri" panose="020F0502020204030204" pitchFamily="34" charset="0"/>
                <a:cs typeface="Times New Roman" panose="02020603050405020304" pitchFamily="18" charset="0"/>
              </a:rPr>
              <a:t>Mary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Poppins</a:t>
            </a:r>
            <a:r>
              <a:rPr lang="fr-FR" sz="1800" dirty="0">
                <a:effectLst/>
                <a:latin typeface="Calibri" panose="020F0502020204030204" pitchFamily="34" charset="0"/>
                <a:ea typeface="Calibri" panose="020F0502020204030204" pitchFamily="34" charset="0"/>
                <a:cs typeface="Times New Roman" panose="02020603050405020304" pitchFamily="18" charset="0"/>
              </a:rPr>
              <a:t> (1964)</a:t>
            </a:r>
          </a:p>
          <a:p>
            <a:r>
              <a:rPr lang="fr-FR" sz="1800" i="1" dirty="0">
                <a:effectLst/>
                <a:latin typeface="Calibri" panose="020F0502020204030204" pitchFamily="34" charset="0"/>
                <a:ea typeface="Calibri" panose="020F0502020204030204" pitchFamily="34" charset="0"/>
                <a:cs typeface="Times New Roman" panose="02020603050405020304" pitchFamily="18" charset="0"/>
              </a:rPr>
              <a:t>Le Livre de la Jungle</a:t>
            </a:r>
            <a:r>
              <a:rPr lang="fr-FR" sz="1800" dirty="0">
                <a:effectLst/>
                <a:latin typeface="Calibri" panose="020F0502020204030204" pitchFamily="34" charset="0"/>
                <a:ea typeface="Calibri" panose="020F0502020204030204" pitchFamily="34" charset="0"/>
                <a:cs typeface="Times New Roman" panose="02020603050405020304" pitchFamily="18" charset="0"/>
              </a:rPr>
              <a:t> (1967)</a:t>
            </a:r>
          </a:p>
          <a:p>
            <a:r>
              <a:rPr lang="fr-FR" sz="1800" i="1" dirty="0">
                <a:effectLst/>
                <a:latin typeface="Calibri" panose="020F0502020204030204" pitchFamily="34" charset="0"/>
                <a:ea typeface="Calibri" panose="020F0502020204030204" pitchFamily="34" charset="0"/>
                <a:cs typeface="Times New Roman" panose="02020603050405020304" pitchFamily="18" charset="0"/>
              </a:rPr>
              <a:t>Les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Aristochats</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(1970)</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Thème des Parcs Disney :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It’s</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A Small World</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fr-FR" dirty="0"/>
          </a:p>
        </p:txBody>
      </p:sp>
      <p:pic>
        <p:nvPicPr>
          <p:cNvPr id="5" name="Image 4">
            <a:extLst>
              <a:ext uri="{FF2B5EF4-FFF2-40B4-BE49-F238E27FC236}">
                <a16:creationId xmlns:a16="http://schemas.microsoft.com/office/drawing/2014/main" id="{AC8AC0C0-78A7-3642-A932-E5AC331166AD}"/>
              </a:ext>
            </a:extLst>
          </p:cNvPr>
          <p:cNvPicPr>
            <a:picLocks noChangeAspect="1"/>
          </p:cNvPicPr>
          <p:nvPr/>
        </p:nvPicPr>
        <p:blipFill>
          <a:blip r:embed="rId2"/>
          <a:stretch>
            <a:fillRect/>
          </a:stretch>
        </p:blipFill>
        <p:spPr>
          <a:xfrm>
            <a:off x="6096000" y="4521387"/>
            <a:ext cx="3089704" cy="1971488"/>
          </a:xfrm>
          <a:prstGeom prst="rect">
            <a:avLst/>
          </a:prstGeom>
        </p:spPr>
      </p:pic>
      <p:pic>
        <p:nvPicPr>
          <p:cNvPr id="7" name="Image 6">
            <a:extLst>
              <a:ext uri="{FF2B5EF4-FFF2-40B4-BE49-F238E27FC236}">
                <a16:creationId xmlns:a16="http://schemas.microsoft.com/office/drawing/2014/main" id="{7B136875-6470-A74C-B7DF-71B86C2D0973}"/>
              </a:ext>
            </a:extLst>
          </p:cNvPr>
          <p:cNvPicPr>
            <a:picLocks noChangeAspect="1"/>
          </p:cNvPicPr>
          <p:nvPr/>
        </p:nvPicPr>
        <p:blipFill>
          <a:blip r:embed="rId3"/>
          <a:stretch>
            <a:fillRect/>
          </a:stretch>
        </p:blipFill>
        <p:spPr>
          <a:xfrm>
            <a:off x="8540245" y="389866"/>
            <a:ext cx="1697449" cy="2871518"/>
          </a:xfrm>
          <a:prstGeom prst="rect">
            <a:avLst/>
          </a:prstGeom>
        </p:spPr>
      </p:pic>
    </p:spTree>
    <p:extLst>
      <p:ext uri="{BB962C8B-B14F-4D97-AF65-F5344CB8AC3E}">
        <p14:creationId xmlns:p14="http://schemas.microsoft.com/office/powerpoint/2010/main" val="1770034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017866-F74E-104E-B9CD-8A02AD4AB474}"/>
              </a:ext>
            </a:extLst>
          </p:cNvPr>
          <p:cNvSpPr>
            <a:spLocks noGrp="1"/>
          </p:cNvSpPr>
          <p:nvPr>
            <p:ph type="title"/>
          </p:nvPr>
        </p:nvSpPr>
        <p:spPr/>
        <p:txBody>
          <a:bodyPr>
            <a:normAutofit/>
          </a:bodyPr>
          <a:lstStyle/>
          <a:p>
            <a:r>
              <a:rPr lang="fr-FR" sz="2800" dirty="0"/>
              <a:t>Deux maîtres des films musicaux:</a:t>
            </a:r>
          </a:p>
        </p:txBody>
      </p:sp>
      <p:sp>
        <p:nvSpPr>
          <p:cNvPr id="3" name="Espace réservé du contenu 2">
            <a:extLst>
              <a:ext uri="{FF2B5EF4-FFF2-40B4-BE49-F238E27FC236}">
                <a16:creationId xmlns:a16="http://schemas.microsoft.com/office/drawing/2014/main" id="{12CCAA08-77CF-8A4F-A2AD-4B6F096795F6}"/>
              </a:ext>
            </a:extLst>
          </p:cNvPr>
          <p:cNvSpPr>
            <a:spLocks noGrp="1"/>
          </p:cNvSpPr>
          <p:nvPr>
            <p:ph idx="1"/>
          </p:nvPr>
        </p:nvSpPr>
        <p:spPr>
          <a:xfrm>
            <a:off x="838200" y="1503123"/>
            <a:ext cx="10515600" cy="4673840"/>
          </a:xfrm>
        </p:spPr>
        <p:txBody>
          <a:bodyPr>
            <a:noAutofit/>
          </a:bodyPr>
          <a:lstStyle/>
          <a:p>
            <a:pPr marL="0" indent="0">
              <a:buNone/>
            </a:pPr>
            <a:r>
              <a:rPr lang="fr-FR" b="1" dirty="0">
                <a:effectLst/>
                <a:latin typeface="Calibri" panose="020F0502020204030204" pitchFamily="34" charset="0"/>
                <a:ea typeface="Calibri" panose="020F0502020204030204" pitchFamily="34" charset="0"/>
                <a:cs typeface="Times New Roman" panose="02020603050405020304" pitchFamily="18" charset="0"/>
              </a:rPr>
              <a:t>Vincente Minnelli</a:t>
            </a:r>
            <a:r>
              <a:rPr lang="fr-FR" dirty="0">
                <a:effectLst/>
                <a:latin typeface="Calibri" panose="020F0502020204030204" pitchFamily="34" charset="0"/>
                <a:ea typeface="Calibri" panose="020F0502020204030204" pitchFamily="34" charset="0"/>
                <a:cs typeface="Times New Roman" panose="02020603050405020304" pitchFamily="18" charset="0"/>
              </a:rPr>
              <a:t> </a:t>
            </a:r>
            <a:r>
              <a:rPr lang="fr-FR" sz="2000" dirty="0">
                <a:effectLst/>
                <a:latin typeface="Calibri" panose="020F0502020204030204" pitchFamily="34" charset="0"/>
                <a:ea typeface="Calibri" panose="020F0502020204030204" pitchFamily="34" charset="0"/>
                <a:cs typeface="Times New Roman" panose="02020603050405020304" pitchFamily="18" charset="0"/>
              </a:rPr>
              <a:t>(1903-1986). Parmi ses films musicaux :</a:t>
            </a:r>
          </a:p>
          <a:p>
            <a:r>
              <a:rPr lang="fr-FR" sz="2000" i="1" dirty="0" err="1">
                <a:effectLst/>
                <a:latin typeface="Calibri" panose="020F0502020204030204" pitchFamily="34" charset="0"/>
                <a:ea typeface="Calibri" panose="020F0502020204030204" pitchFamily="34" charset="0"/>
                <a:cs typeface="Times New Roman" panose="02020603050405020304" pitchFamily="18" charset="0"/>
              </a:rPr>
              <a:t>Ziegfeld</a:t>
            </a:r>
            <a:r>
              <a:rPr lang="fr-FR" sz="2000" i="1" dirty="0">
                <a:effectLst/>
                <a:latin typeface="Calibri" panose="020F0502020204030204" pitchFamily="34" charset="0"/>
                <a:ea typeface="Calibri" panose="020F0502020204030204" pitchFamily="34" charset="0"/>
                <a:cs typeface="Times New Roman" panose="02020603050405020304" pitchFamily="18" charset="0"/>
              </a:rPr>
              <a:t> </a:t>
            </a:r>
            <a:r>
              <a:rPr lang="fr-FR" sz="2000" i="1" dirty="0" err="1">
                <a:effectLst/>
                <a:latin typeface="Calibri" panose="020F0502020204030204" pitchFamily="34" charset="0"/>
                <a:ea typeface="Calibri" panose="020F0502020204030204" pitchFamily="34" charset="0"/>
                <a:cs typeface="Times New Roman" panose="02020603050405020304" pitchFamily="18" charset="0"/>
              </a:rPr>
              <a:t>Follies</a:t>
            </a:r>
            <a:r>
              <a:rPr lang="fr-FR" sz="2000" dirty="0">
                <a:effectLst/>
                <a:latin typeface="Calibri" panose="020F0502020204030204" pitchFamily="34" charset="0"/>
                <a:ea typeface="Calibri" panose="020F0502020204030204" pitchFamily="34" charset="0"/>
                <a:cs typeface="Times New Roman" panose="02020603050405020304" pitchFamily="18" charset="0"/>
              </a:rPr>
              <a:t>, 1946</a:t>
            </a:r>
          </a:p>
          <a:p>
            <a:r>
              <a:rPr lang="fr-FR" sz="2000" i="1" dirty="0">
                <a:effectLst/>
                <a:latin typeface="Calibri" panose="020F0502020204030204" pitchFamily="34" charset="0"/>
                <a:ea typeface="Calibri" panose="020F0502020204030204" pitchFamily="34" charset="0"/>
                <a:cs typeface="Times New Roman" panose="02020603050405020304" pitchFamily="18" charset="0"/>
              </a:rPr>
              <a:t>Un Américain à Paris, </a:t>
            </a:r>
            <a:r>
              <a:rPr lang="fr-FR" sz="2000" dirty="0">
                <a:effectLst/>
                <a:latin typeface="Calibri" panose="020F0502020204030204" pitchFamily="34" charset="0"/>
                <a:ea typeface="Calibri" panose="020F0502020204030204" pitchFamily="34" charset="0"/>
                <a:cs typeface="Times New Roman" panose="02020603050405020304" pitchFamily="18" charset="0"/>
              </a:rPr>
              <a:t>1951</a:t>
            </a:r>
          </a:p>
          <a:p>
            <a:r>
              <a:rPr lang="fr-FR" sz="2000" i="1" dirty="0">
                <a:effectLst/>
                <a:latin typeface="Calibri" panose="020F0502020204030204" pitchFamily="34" charset="0"/>
                <a:ea typeface="Calibri" panose="020F0502020204030204" pitchFamily="34" charset="0"/>
                <a:cs typeface="Times New Roman" panose="02020603050405020304" pitchFamily="18" charset="0"/>
              </a:rPr>
              <a:t>Tous en scène</a:t>
            </a:r>
            <a:r>
              <a:rPr lang="fr-FR" sz="2000" dirty="0">
                <a:effectLst/>
                <a:latin typeface="Calibri" panose="020F0502020204030204" pitchFamily="34" charset="0"/>
                <a:ea typeface="Calibri" panose="020F0502020204030204" pitchFamily="34" charset="0"/>
                <a:cs typeface="Times New Roman" panose="02020603050405020304" pitchFamily="18" charset="0"/>
              </a:rPr>
              <a:t> (</a:t>
            </a:r>
            <a:r>
              <a:rPr lang="fr-FR" sz="2000" i="1" dirty="0">
                <a:effectLst/>
                <a:latin typeface="Calibri" panose="020F0502020204030204" pitchFamily="34" charset="0"/>
                <a:ea typeface="Calibri" panose="020F0502020204030204" pitchFamily="34" charset="0"/>
                <a:cs typeface="Times New Roman" panose="02020603050405020304" pitchFamily="18" charset="0"/>
              </a:rPr>
              <a:t>The Band Wagon</a:t>
            </a:r>
            <a:r>
              <a:rPr lang="fr-FR" sz="2000" dirty="0">
                <a:effectLst/>
                <a:latin typeface="Calibri" panose="020F0502020204030204" pitchFamily="34" charset="0"/>
                <a:ea typeface="Calibri" panose="020F0502020204030204" pitchFamily="34" charset="0"/>
                <a:cs typeface="Times New Roman" panose="02020603050405020304" pitchFamily="18" charset="0"/>
              </a:rPr>
              <a:t>), 1953</a:t>
            </a:r>
          </a:p>
          <a:p>
            <a:r>
              <a:rPr lang="fr-FR" sz="2000" i="1" dirty="0" err="1">
                <a:effectLst/>
                <a:latin typeface="Calibri" panose="020F0502020204030204" pitchFamily="34" charset="0"/>
                <a:ea typeface="Calibri" panose="020F0502020204030204" pitchFamily="34" charset="0"/>
                <a:cs typeface="Times New Roman" panose="02020603050405020304" pitchFamily="18" charset="0"/>
              </a:rPr>
              <a:t>Brigadoon</a:t>
            </a:r>
            <a:r>
              <a:rPr lang="fr-FR" sz="2000" dirty="0">
                <a:effectLst/>
                <a:latin typeface="Calibri" panose="020F0502020204030204" pitchFamily="34" charset="0"/>
                <a:ea typeface="Calibri" panose="020F0502020204030204" pitchFamily="34" charset="0"/>
                <a:cs typeface="Times New Roman" panose="02020603050405020304" pitchFamily="18" charset="0"/>
              </a:rPr>
              <a:t>, 1954</a:t>
            </a:r>
          </a:p>
          <a:p>
            <a:r>
              <a:rPr lang="fr-FR" sz="2000" i="1" dirty="0">
                <a:effectLst/>
                <a:latin typeface="Calibri" panose="020F0502020204030204" pitchFamily="34" charset="0"/>
                <a:ea typeface="Calibri" panose="020F0502020204030204" pitchFamily="34" charset="0"/>
                <a:cs typeface="Times New Roman" panose="02020603050405020304" pitchFamily="18" charset="0"/>
              </a:rPr>
              <a:t>Gigi</a:t>
            </a:r>
            <a:r>
              <a:rPr lang="fr-FR" sz="2000" dirty="0">
                <a:effectLst/>
                <a:latin typeface="Calibri" panose="020F0502020204030204" pitchFamily="34" charset="0"/>
                <a:ea typeface="Calibri" panose="020F0502020204030204" pitchFamily="34" charset="0"/>
                <a:cs typeface="Times New Roman" panose="02020603050405020304" pitchFamily="18" charset="0"/>
              </a:rPr>
              <a:t>, 1958</a:t>
            </a:r>
          </a:p>
          <a:p>
            <a:r>
              <a:rPr lang="fr-FR" sz="2000" i="1" dirty="0">
                <a:effectLst/>
                <a:latin typeface="Calibri" panose="020F0502020204030204" pitchFamily="34" charset="0"/>
                <a:ea typeface="Calibri" panose="020F0502020204030204" pitchFamily="34" charset="0"/>
                <a:cs typeface="Times New Roman" panose="02020603050405020304" pitchFamily="18" charset="0"/>
              </a:rPr>
              <a:t>Melinda</a:t>
            </a:r>
            <a:r>
              <a:rPr lang="fr-FR" sz="2000" dirty="0">
                <a:effectLst/>
                <a:latin typeface="Calibri" panose="020F0502020204030204" pitchFamily="34" charset="0"/>
                <a:ea typeface="Calibri" panose="020F0502020204030204" pitchFamily="34" charset="0"/>
                <a:cs typeface="Times New Roman" panose="02020603050405020304" pitchFamily="18" charset="0"/>
              </a:rPr>
              <a:t>, 1970, avec Barbra Streisand et Yves Montand</a:t>
            </a:r>
          </a:p>
          <a:p>
            <a:pPr marL="0" indent="0">
              <a:buNone/>
            </a:pPr>
            <a:r>
              <a:rPr lang="fr-FR" b="1" dirty="0">
                <a:effectLst/>
                <a:latin typeface="Calibri" panose="020F0502020204030204" pitchFamily="34" charset="0"/>
                <a:ea typeface="Calibri" panose="020F0502020204030204" pitchFamily="34" charset="0"/>
                <a:cs typeface="Times New Roman" panose="02020603050405020304" pitchFamily="18" charset="0"/>
              </a:rPr>
              <a:t>Jacques Demy, </a:t>
            </a:r>
            <a:r>
              <a:rPr lang="fr-FR" sz="2000" b="1" dirty="0">
                <a:effectLst/>
                <a:latin typeface="Calibri" panose="020F0502020204030204" pitchFamily="34" charset="0"/>
                <a:ea typeface="Calibri" panose="020F0502020204030204" pitchFamily="34" charset="0"/>
                <a:cs typeface="Times New Roman" panose="02020603050405020304" pitchFamily="18" charset="0"/>
              </a:rPr>
              <a:t>musiques de Michel Legrand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000" i="1" dirty="0">
                <a:effectLst/>
                <a:latin typeface="Calibri" panose="020F0502020204030204" pitchFamily="34" charset="0"/>
                <a:ea typeface="Calibri" panose="020F0502020204030204" pitchFamily="34" charset="0"/>
                <a:cs typeface="Times New Roman" panose="02020603050405020304" pitchFamily="18" charset="0"/>
              </a:rPr>
              <a:t>Les Demoiselles de Rochefort</a:t>
            </a:r>
            <a:r>
              <a:rPr lang="fr-FR" sz="2000" dirty="0">
                <a:effectLst/>
                <a:latin typeface="Calibri" panose="020F0502020204030204" pitchFamily="34" charset="0"/>
                <a:ea typeface="Calibri" panose="020F0502020204030204" pitchFamily="34" charset="0"/>
                <a:cs typeface="Times New Roman" panose="02020603050405020304" pitchFamily="18" charset="0"/>
              </a:rPr>
              <a:t> (1964)</a:t>
            </a:r>
          </a:p>
          <a:p>
            <a:r>
              <a:rPr lang="fr-FR" sz="2000" i="1" dirty="0">
                <a:effectLst/>
                <a:latin typeface="Calibri" panose="020F0502020204030204" pitchFamily="34" charset="0"/>
                <a:ea typeface="Calibri" panose="020F0502020204030204" pitchFamily="34" charset="0"/>
                <a:cs typeface="Times New Roman" panose="02020603050405020304" pitchFamily="18" charset="0"/>
              </a:rPr>
              <a:t>Les parapluies de Cherbourg</a:t>
            </a:r>
            <a:r>
              <a:rPr lang="fr-FR" sz="2000" dirty="0">
                <a:effectLst/>
                <a:latin typeface="Calibri" panose="020F0502020204030204" pitchFamily="34" charset="0"/>
                <a:ea typeface="Calibri" panose="020F0502020204030204" pitchFamily="34" charset="0"/>
                <a:cs typeface="Times New Roman" panose="02020603050405020304" pitchFamily="18" charset="0"/>
              </a:rPr>
              <a:t> (1967)</a:t>
            </a:r>
          </a:p>
          <a:p>
            <a:r>
              <a:rPr lang="fr-FR" sz="2000" i="1" dirty="0">
                <a:effectLst/>
                <a:latin typeface="Calibri" panose="020F0502020204030204" pitchFamily="34" charset="0"/>
                <a:ea typeface="Calibri" panose="020F0502020204030204" pitchFamily="34" charset="0"/>
                <a:cs typeface="Times New Roman" panose="02020603050405020304" pitchFamily="18" charset="0"/>
              </a:rPr>
              <a:t>Peau d’âne</a:t>
            </a:r>
            <a:r>
              <a:rPr lang="fr-FR" sz="2000" dirty="0">
                <a:effectLst/>
                <a:latin typeface="Calibri" panose="020F0502020204030204" pitchFamily="34" charset="0"/>
                <a:ea typeface="Calibri" panose="020F0502020204030204" pitchFamily="34" charset="0"/>
                <a:cs typeface="Times New Roman" panose="02020603050405020304" pitchFamily="18" charset="0"/>
              </a:rPr>
              <a:t> (1970)</a:t>
            </a:r>
          </a:p>
          <a:p>
            <a:pPr marL="0" indent="0">
              <a:buNone/>
            </a:pPr>
            <a:r>
              <a:rPr lang="fr-FR" sz="2000" dirty="0">
                <a:effectLst/>
                <a:latin typeface="Calibri" panose="020F0502020204030204" pitchFamily="34" charset="0"/>
                <a:ea typeface="Calibri" panose="020F0502020204030204" pitchFamily="34" charset="0"/>
                <a:cs typeface="Times New Roman" panose="02020603050405020304" pitchFamily="18" charset="0"/>
              </a:rPr>
              <a:t> </a:t>
            </a:r>
          </a:p>
          <a:p>
            <a:endParaRPr lang="fr-FR" sz="2000" dirty="0"/>
          </a:p>
        </p:txBody>
      </p:sp>
      <p:pic>
        <p:nvPicPr>
          <p:cNvPr id="5" name="Image 4">
            <a:extLst>
              <a:ext uri="{FF2B5EF4-FFF2-40B4-BE49-F238E27FC236}">
                <a16:creationId xmlns:a16="http://schemas.microsoft.com/office/drawing/2014/main" id="{C06C33E0-D1CC-BF47-BABD-00BE169F9CB3}"/>
              </a:ext>
            </a:extLst>
          </p:cNvPr>
          <p:cNvPicPr>
            <a:picLocks noChangeAspect="1"/>
          </p:cNvPicPr>
          <p:nvPr/>
        </p:nvPicPr>
        <p:blipFill>
          <a:blip r:embed="rId2"/>
          <a:stretch>
            <a:fillRect/>
          </a:stretch>
        </p:blipFill>
        <p:spPr>
          <a:xfrm>
            <a:off x="8152876" y="701610"/>
            <a:ext cx="3887981" cy="2727389"/>
          </a:xfrm>
          <a:prstGeom prst="rect">
            <a:avLst/>
          </a:prstGeom>
        </p:spPr>
      </p:pic>
      <p:pic>
        <p:nvPicPr>
          <p:cNvPr id="7" name="Image 6">
            <a:extLst>
              <a:ext uri="{FF2B5EF4-FFF2-40B4-BE49-F238E27FC236}">
                <a16:creationId xmlns:a16="http://schemas.microsoft.com/office/drawing/2014/main" id="{40DAE913-7606-3641-A489-45EE2A5F9B7E}"/>
              </a:ext>
            </a:extLst>
          </p:cNvPr>
          <p:cNvPicPr>
            <a:picLocks noChangeAspect="1"/>
          </p:cNvPicPr>
          <p:nvPr/>
        </p:nvPicPr>
        <p:blipFill>
          <a:blip r:embed="rId3"/>
          <a:stretch>
            <a:fillRect/>
          </a:stretch>
        </p:blipFill>
        <p:spPr>
          <a:xfrm>
            <a:off x="7093819" y="3794115"/>
            <a:ext cx="4122194" cy="2452222"/>
          </a:xfrm>
          <a:prstGeom prst="rect">
            <a:avLst/>
          </a:prstGeom>
        </p:spPr>
      </p:pic>
    </p:spTree>
    <p:extLst>
      <p:ext uri="{BB962C8B-B14F-4D97-AF65-F5344CB8AC3E}">
        <p14:creationId xmlns:p14="http://schemas.microsoft.com/office/powerpoint/2010/main" val="163555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68C4BF-35D6-6F4D-8A6F-30CA89E13E4A}"/>
              </a:ext>
            </a:extLst>
          </p:cNvPr>
          <p:cNvSpPr>
            <a:spLocks noGrp="1"/>
          </p:cNvSpPr>
          <p:nvPr>
            <p:ph type="title"/>
          </p:nvPr>
        </p:nvSpPr>
        <p:spPr/>
        <p:txBody>
          <a:bodyPr>
            <a:normAutofit fontScale="90000"/>
          </a:bodyPr>
          <a:lstStyle/>
          <a:p>
            <a:r>
              <a:rPr lang="fr-FR" sz="3200" dirty="0">
                <a:effectLst/>
                <a:latin typeface="Calibri" panose="020F0502020204030204" pitchFamily="34" charset="0"/>
                <a:ea typeface="Calibri" panose="020F0502020204030204" pitchFamily="34" charset="0"/>
                <a:cs typeface="Times New Roman" panose="02020603050405020304" pitchFamily="18" charset="0"/>
              </a:rPr>
              <a:t>Quelques « revivals » regardent vers le passé historique, depuis les années 1970 :</a:t>
            </a:r>
            <a:br>
              <a:rPr lang="fr-FR" sz="3200" dirty="0">
                <a:effectLst/>
                <a:latin typeface="Calibri" panose="020F0502020204030204" pitchFamily="34" charset="0"/>
                <a:ea typeface="Calibri" panose="020F0502020204030204" pitchFamily="34" charset="0"/>
                <a:cs typeface="Times New Roman" panose="02020603050405020304" pitchFamily="18" charset="0"/>
              </a:rPr>
            </a:br>
            <a:endParaRPr lang="fr-FR" sz="3200" dirty="0"/>
          </a:p>
        </p:txBody>
      </p:sp>
      <p:sp>
        <p:nvSpPr>
          <p:cNvPr id="3" name="Espace réservé du contenu 2">
            <a:extLst>
              <a:ext uri="{FF2B5EF4-FFF2-40B4-BE49-F238E27FC236}">
                <a16:creationId xmlns:a16="http://schemas.microsoft.com/office/drawing/2014/main" id="{60FFDAB6-8B55-B04D-9876-CB32980AFF03}"/>
              </a:ext>
            </a:extLst>
          </p:cNvPr>
          <p:cNvSpPr>
            <a:spLocks noGrp="1"/>
          </p:cNvSpPr>
          <p:nvPr>
            <p:ph idx="1"/>
          </p:nvPr>
        </p:nvSpPr>
        <p:spPr/>
        <p:txBody>
          <a:bodyPr/>
          <a:lstStyle/>
          <a:p>
            <a:r>
              <a:rPr lang="fr-FR" sz="2800" dirty="0">
                <a:effectLst/>
                <a:latin typeface="Calibri" panose="020F0502020204030204" pitchFamily="34" charset="0"/>
                <a:ea typeface="Calibri" panose="020F0502020204030204" pitchFamily="34" charset="0"/>
                <a:cs typeface="Times New Roman" panose="02020603050405020304" pitchFamily="18" charset="0"/>
              </a:rPr>
              <a:t>Bob Fosse, </a:t>
            </a:r>
            <a:r>
              <a:rPr lang="fr-FR" sz="2800" i="1" dirty="0">
                <a:effectLst/>
                <a:latin typeface="Calibri" panose="020F0502020204030204" pitchFamily="34" charset="0"/>
                <a:ea typeface="Calibri" panose="020F0502020204030204" pitchFamily="34" charset="0"/>
                <a:cs typeface="Times New Roman" panose="02020603050405020304" pitchFamily="18" charset="0"/>
              </a:rPr>
              <a:t>Cabaret</a:t>
            </a:r>
            <a:r>
              <a:rPr lang="fr-FR" sz="2800" dirty="0">
                <a:effectLst/>
                <a:latin typeface="Calibri" panose="020F0502020204030204" pitchFamily="34" charset="0"/>
                <a:ea typeface="Calibri" panose="020F0502020204030204" pitchFamily="34" charset="0"/>
                <a:cs typeface="Times New Roman" panose="02020603050405020304" pitchFamily="18" charset="0"/>
              </a:rPr>
              <a:t> (1972), avec Liza Minnelli</a:t>
            </a:r>
          </a:p>
          <a:p>
            <a:pPr marL="0" indent="0">
              <a:buNone/>
            </a:pPr>
            <a:r>
              <a:rPr lang="fr-FR" i="1" dirty="0">
                <a:latin typeface="Calibri" panose="020F0502020204030204" pitchFamily="34" charset="0"/>
                <a:ea typeface="Calibri" panose="020F0502020204030204" pitchFamily="34" charset="0"/>
                <a:cs typeface="Times New Roman" panose="02020603050405020304" pitchFamily="18" charset="0"/>
              </a:rPr>
              <a:t>All That Jazz </a:t>
            </a:r>
            <a:r>
              <a:rPr lang="fr-FR" dirty="0">
                <a:latin typeface="Calibri" panose="020F0502020204030204" pitchFamily="34" charset="0"/>
                <a:ea typeface="Calibri" panose="020F0502020204030204" pitchFamily="34" charset="0"/>
                <a:cs typeface="Times New Roman" panose="02020603050405020304" pitchFamily="18" charset="0"/>
              </a:rPr>
              <a:t>(1979)</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800" dirty="0">
                <a:effectLst/>
                <a:latin typeface="Calibri" panose="020F0502020204030204" pitchFamily="34" charset="0"/>
                <a:ea typeface="Calibri" panose="020F0502020204030204" pitchFamily="34" charset="0"/>
                <a:cs typeface="Times New Roman" panose="02020603050405020304" pitchFamily="18" charset="0"/>
              </a:rPr>
              <a:t>Martin Scorsese, </a:t>
            </a:r>
            <a:r>
              <a:rPr lang="fr-FR" sz="2800" i="1" dirty="0">
                <a:effectLst/>
                <a:latin typeface="Calibri" panose="020F0502020204030204" pitchFamily="34" charset="0"/>
                <a:ea typeface="Calibri" panose="020F0502020204030204" pitchFamily="34" charset="0"/>
                <a:cs typeface="Times New Roman" panose="02020603050405020304" pitchFamily="18" charset="0"/>
              </a:rPr>
              <a:t>New York, New York </a:t>
            </a:r>
            <a:r>
              <a:rPr lang="fr-FR" sz="2800" dirty="0">
                <a:effectLst/>
                <a:latin typeface="Calibri" panose="020F0502020204030204" pitchFamily="34" charset="0"/>
                <a:ea typeface="Calibri" panose="020F0502020204030204" pitchFamily="34" charset="0"/>
                <a:cs typeface="Times New Roman" panose="02020603050405020304" pitchFamily="18" charset="0"/>
              </a:rPr>
              <a:t>(1977), avec Liza Minnelli (musiques de John </a:t>
            </a:r>
            <a:r>
              <a:rPr lang="fr-FR" sz="2800" dirty="0" err="1">
                <a:effectLst/>
                <a:latin typeface="Calibri" panose="020F0502020204030204" pitchFamily="34" charset="0"/>
                <a:ea typeface="Calibri" panose="020F0502020204030204" pitchFamily="34" charset="0"/>
                <a:cs typeface="Times New Roman" panose="02020603050405020304" pitchFamily="18" charset="0"/>
              </a:rPr>
              <a:t>Kander</a:t>
            </a:r>
            <a:r>
              <a:rPr lang="fr-FR" sz="2800" dirty="0">
                <a:effectLst/>
                <a:latin typeface="Calibri" panose="020F0502020204030204" pitchFamily="34" charset="0"/>
                <a:ea typeface="Calibri" panose="020F0502020204030204" pitchFamily="34" charset="0"/>
                <a:cs typeface="Times New Roman" panose="02020603050405020304" pitchFamily="18" charset="0"/>
              </a:rPr>
              <a:t> et Fred </a:t>
            </a:r>
            <a:r>
              <a:rPr lang="fr-FR" sz="2800" dirty="0" err="1">
                <a:effectLst/>
                <a:latin typeface="Calibri" panose="020F0502020204030204" pitchFamily="34" charset="0"/>
                <a:ea typeface="Calibri" panose="020F0502020204030204" pitchFamily="34" charset="0"/>
                <a:cs typeface="Times New Roman" panose="02020603050405020304" pitchFamily="18" charset="0"/>
              </a:rPr>
              <a:t>Ebb</a:t>
            </a:r>
            <a:r>
              <a:rPr lang="fr-FR" sz="2800" dirty="0">
                <a:effectLst/>
                <a:latin typeface="Calibri" panose="020F0502020204030204" pitchFamily="34" charset="0"/>
                <a:ea typeface="Calibri" panose="020F0502020204030204" pitchFamily="34" charset="0"/>
                <a:cs typeface="Times New Roman" panose="02020603050405020304" pitchFamily="18" charset="0"/>
              </a:rPr>
              <a:t>)</a:t>
            </a:r>
          </a:p>
          <a:p>
            <a:r>
              <a:rPr lang="fr-FR" sz="2800" i="1" dirty="0" err="1">
                <a:effectLst/>
                <a:latin typeface="Calibri" panose="020F0502020204030204" pitchFamily="34" charset="0"/>
                <a:ea typeface="Calibri" panose="020F0502020204030204" pitchFamily="34" charset="0"/>
                <a:cs typeface="Times New Roman" panose="02020603050405020304" pitchFamily="18" charset="0"/>
              </a:rPr>
              <a:t>Grease</a:t>
            </a:r>
            <a:r>
              <a:rPr lang="fr-FR" sz="2800" dirty="0">
                <a:effectLst/>
                <a:latin typeface="Calibri" panose="020F0502020204030204" pitchFamily="34" charset="0"/>
                <a:ea typeface="Calibri" panose="020F0502020204030204" pitchFamily="34" charset="0"/>
                <a:cs typeface="Times New Roman" panose="02020603050405020304" pitchFamily="18" charset="0"/>
              </a:rPr>
              <a:t>, 1978, de Randal </a:t>
            </a:r>
            <a:r>
              <a:rPr lang="fr-FR" sz="2800" dirty="0" err="1">
                <a:effectLst/>
                <a:latin typeface="Calibri" panose="020F0502020204030204" pitchFamily="34" charset="0"/>
                <a:ea typeface="Calibri" panose="020F0502020204030204" pitchFamily="34" charset="0"/>
                <a:cs typeface="Times New Roman" panose="02020603050405020304" pitchFamily="18" charset="0"/>
              </a:rPr>
              <a:t>Kleiser</a:t>
            </a:r>
            <a:r>
              <a:rPr lang="fr-FR" sz="2800" dirty="0">
                <a:effectLst/>
                <a:latin typeface="Calibri" panose="020F0502020204030204" pitchFamily="34" charset="0"/>
                <a:ea typeface="Calibri" panose="020F0502020204030204" pitchFamily="34" charset="0"/>
                <a:cs typeface="Times New Roman" panose="02020603050405020304" pitchFamily="18" charset="0"/>
              </a:rPr>
              <a:t> (musique, Jim Jacobs)</a:t>
            </a:r>
          </a:p>
          <a:p>
            <a:r>
              <a:rPr lang="fr-FR" sz="2800" i="1" dirty="0">
                <a:effectLst/>
                <a:latin typeface="Calibri" panose="020F0502020204030204" pitchFamily="34" charset="0"/>
                <a:ea typeface="Calibri" panose="020F0502020204030204" pitchFamily="34" charset="0"/>
                <a:cs typeface="Times New Roman" panose="02020603050405020304" pitchFamily="18" charset="0"/>
              </a:rPr>
              <a:t>La La Land </a:t>
            </a:r>
            <a:r>
              <a:rPr lang="fr-FR" sz="2800" dirty="0">
                <a:effectLst/>
                <a:latin typeface="Calibri" panose="020F0502020204030204" pitchFamily="34" charset="0"/>
                <a:ea typeface="Calibri" panose="020F0502020204030204" pitchFamily="34" charset="0"/>
                <a:cs typeface="Times New Roman" panose="02020603050405020304" pitchFamily="18" charset="0"/>
              </a:rPr>
              <a:t>de Damien </a:t>
            </a:r>
            <a:r>
              <a:rPr lang="fr-FR" sz="2800" dirty="0" err="1">
                <a:effectLst/>
                <a:latin typeface="Calibri" panose="020F0502020204030204" pitchFamily="34" charset="0"/>
                <a:ea typeface="Calibri" panose="020F0502020204030204" pitchFamily="34" charset="0"/>
                <a:cs typeface="Times New Roman" panose="02020603050405020304" pitchFamily="18" charset="0"/>
              </a:rPr>
              <a:t>Chazelle</a:t>
            </a:r>
            <a:r>
              <a:rPr lang="fr-FR" sz="2800" dirty="0">
                <a:effectLst/>
                <a:latin typeface="Calibri" panose="020F0502020204030204" pitchFamily="34" charset="0"/>
                <a:ea typeface="Calibri" panose="020F0502020204030204" pitchFamily="34" charset="0"/>
                <a:cs typeface="Times New Roman" panose="02020603050405020304" pitchFamily="18" charset="0"/>
              </a:rPr>
              <a:t>, 2016 (musique de Justin </a:t>
            </a:r>
            <a:r>
              <a:rPr lang="fr-FR" sz="2800" dirty="0" err="1">
                <a:effectLst/>
                <a:latin typeface="Calibri" panose="020F0502020204030204" pitchFamily="34" charset="0"/>
                <a:ea typeface="Calibri" panose="020F0502020204030204" pitchFamily="34" charset="0"/>
                <a:cs typeface="Times New Roman" panose="02020603050405020304" pitchFamily="18" charset="0"/>
              </a:rPr>
              <a:t>Hurwitz</a:t>
            </a:r>
            <a:r>
              <a:rPr lang="fr-FR" sz="2800" dirty="0">
                <a:effectLst/>
                <a:latin typeface="Calibri" panose="020F0502020204030204" pitchFamily="34" charset="0"/>
                <a:ea typeface="Calibri" panose="020F0502020204030204" pitchFamily="34" charset="0"/>
                <a:cs typeface="Times New Roman" panose="02020603050405020304" pitchFamily="18" charset="0"/>
              </a:rPr>
              <a:t>) …</a:t>
            </a:r>
          </a:p>
          <a:p>
            <a:endParaRPr lang="fr-FR" dirty="0"/>
          </a:p>
        </p:txBody>
      </p:sp>
    </p:spTree>
    <p:extLst>
      <p:ext uri="{BB962C8B-B14F-4D97-AF65-F5344CB8AC3E}">
        <p14:creationId xmlns:p14="http://schemas.microsoft.com/office/powerpoint/2010/main" val="4205344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D07CF1-CFD7-6742-9F72-8432B0014091}"/>
              </a:ext>
            </a:extLst>
          </p:cNvPr>
          <p:cNvSpPr>
            <a:spLocks noGrp="1"/>
          </p:cNvSpPr>
          <p:nvPr>
            <p:ph type="title"/>
          </p:nvPr>
        </p:nvSpPr>
        <p:spPr/>
        <p:txBody>
          <a:bodyPr/>
          <a:lstStyle/>
          <a:p>
            <a:r>
              <a:rPr lang="fr-FR" i="1" dirty="0"/>
              <a:t>The Jazz Singer</a:t>
            </a:r>
            <a:r>
              <a:rPr lang="fr-FR"/>
              <a:t>, 1927, avec </a:t>
            </a:r>
            <a:r>
              <a:rPr lang="fr-FR" dirty="0"/>
              <a:t>Al </a:t>
            </a:r>
            <a:r>
              <a:rPr lang="fr-FR" dirty="0" err="1"/>
              <a:t>Jolson</a:t>
            </a:r>
            <a:r>
              <a:rPr lang="fr-FR" dirty="0"/>
              <a:t> :</a:t>
            </a:r>
          </a:p>
        </p:txBody>
      </p:sp>
      <p:pic>
        <p:nvPicPr>
          <p:cNvPr id="5" name="Espace réservé du contenu 4">
            <a:extLst>
              <a:ext uri="{FF2B5EF4-FFF2-40B4-BE49-F238E27FC236}">
                <a16:creationId xmlns:a16="http://schemas.microsoft.com/office/drawing/2014/main" id="{10AF180E-9338-E242-B282-5BFE64CBC733}"/>
              </a:ext>
            </a:extLst>
          </p:cNvPr>
          <p:cNvPicPr>
            <a:picLocks noGrp="1" noChangeAspect="1"/>
          </p:cNvPicPr>
          <p:nvPr>
            <p:ph idx="1"/>
          </p:nvPr>
        </p:nvPicPr>
        <p:blipFill>
          <a:blip r:embed="rId2"/>
          <a:stretch>
            <a:fillRect/>
          </a:stretch>
        </p:blipFill>
        <p:spPr>
          <a:xfrm>
            <a:off x="6756018" y="1690688"/>
            <a:ext cx="3813819" cy="4351338"/>
          </a:xfrm>
        </p:spPr>
      </p:pic>
      <p:pic>
        <p:nvPicPr>
          <p:cNvPr id="6" name="Image 5">
            <a:extLst>
              <a:ext uri="{FF2B5EF4-FFF2-40B4-BE49-F238E27FC236}">
                <a16:creationId xmlns:a16="http://schemas.microsoft.com/office/drawing/2014/main" id="{A3C3F1C2-27D6-6E45-B1A1-A7A021E8CCFA}"/>
              </a:ext>
            </a:extLst>
          </p:cNvPr>
          <p:cNvPicPr>
            <a:picLocks noChangeAspect="1"/>
          </p:cNvPicPr>
          <p:nvPr/>
        </p:nvPicPr>
        <p:blipFill>
          <a:blip r:embed="rId3"/>
          <a:stretch>
            <a:fillRect/>
          </a:stretch>
        </p:blipFill>
        <p:spPr>
          <a:xfrm>
            <a:off x="1084111" y="2179203"/>
            <a:ext cx="2959100" cy="4203700"/>
          </a:xfrm>
          <a:prstGeom prst="rect">
            <a:avLst/>
          </a:prstGeom>
        </p:spPr>
      </p:pic>
    </p:spTree>
    <p:extLst>
      <p:ext uri="{BB962C8B-B14F-4D97-AF65-F5344CB8AC3E}">
        <p14:creationId xmlns:p14="http://schemas.microsoft.com/office/powerpoint/2010/main" val="4273823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8639A2-5319-5C44-91E6-CEF277B0F245}"/>
              </a:ext>
            </a:extLst>
          </p:cNvPr>
          <p:cNvSpPr>
            <a:spLocks noGrp="1"/>
          </p:cNvSpPr>
          <p:nvPr>
            <p:ph type="title"/>
          </p:nvPr>
        </p:nvSpPr>
        <p:spPr/>
        <p:txBody>
          <a:bodyPr/>
          <a:lstStyle/>
          <a:p>
            <a:pPr algn="ctr"/>
            <a:r>
              <a:rPr lang="fr-FR" sz="4400" b="1" dirty="0" err="1">
                <a:effectLst/>
                <a:latin typeface="Calibri" panose="020F0502020204030204" pitchFamily="34" charset="0"/>
                <a:ea typeface="Calibri" panose="020F0502020204030204" pitchFamily="34" charset="0"/>
                <a:cs typeface="Times New Roman" panose="02020603050405020304" pitchFamily="18" charset="0"/>
              </a:rPr>
              <a:t>Jerome</a:t>
            </a:r>
            <a:r>
              <a:rPr lang="fr-FR" sz="4400" b="1" dirty="0">
                <a:effectLst/>
                <a:latin typeface="Calibri" panose="020F0502020204030204" pitchFamily="34" charset="0"/>
                <a:ea typeface="Calibri" panose="020F0502020204030204" pitchFamily="34" charset="0"/>
                <a:cs typeface="Times New Roman" panose="02020603050405020304" pitchFamily="18" charset="0"/>
              </a:rPr>
              <a:t> </a:t>
            </a:r>
            <a:r>
              <a:rPr lang="fr-FR" sz="4400" b="1" dirty="0" err="1">
                <a:effectLst/>
                <a:latin typeface="Calibri" panose="020F0502020204030204" pitchFamily="34" charset="0"/>
                <a:ea typeface="Calibri" panose="020F0502020204030204" pitchFamily="34" charset="0"/>
                <a:cs typeface="Times New Roman" panose="02020603050405020304" pitchFamily="18" charset="0"/>
              </a:rPr>
              <a:t>Kern</a:t>
            </a:r>
            <a:r>
              <a:rPr lang="fr-FR" sz="4400" dirty="0">
                <a:effectLst/>
                <a:latin typeface="Calibri" panose="020F0502020204030204" pitchFamily="34" charset="0"/>
                <a:ea typeface="Calibri" panose="020F0502020204030204" pitchFamily="34" charset="0"/>
                <a:cs typeface="Times New Roman" panose="02020603050405020304" pitchFamily="18" charset="0"/>
              </a:rPr>
              <a:t> </a:t>
            </a:r>
            <a:r>
              <a:rPr lang="fr-FR" sz="2800" dirty="0">
                <a:effectLst/>
                <a:latin typeface="Calibri" panose="020F0502020204030204" pitchFamily="34" charset="0"/>
                <a:ea typeface="Calibri" panose="020F0502020204030204" pitchFamily="34" charset="0"/>
                <a:cs typeface="Times New Roman" panose="02020603050405020304" pitchFamily="18" charset="0"/>
              </a:rPr>
              <a:t>(1885-1945)</a:t>
            </a:r>
            <a:br>
              <a:rPr lang="fr-FR" sz="2800" dirty="0">
                <a:effectLst/>
                <a:latin typeface="Calibri" panose="020F0502020204030204" pitchFamily="34" charset="0"/>
                <a:ea typeface="Calibri" panose="020F0502020204030204" pitchFamily="34" charset="0"/>
                <a:cs typeface="Times New Roman" panose="02020603050405020304" pitchFamily="18" charset="0"/>
              </a:rPr>
            </a:br>
            <a:endParaRPr lang="fr-FR" sz="2800" dirty="0"/>
          </a:p>
        </p:txBody>
      </p:sp>
      <p:sp>
        <p:nvSpPr>
          <p:cNvPr id="3" name="Espace réservé du contenu 2">
            <a:extLst>
              <a:ext uri="{FF2B5EF4-FFF2-40B4-BE49-F238E27FC236}">
                <a16:creationId xmlns:a16="http://schemas.microsoft.com/office/drawing/2014/main" id="{72FEF129-1FEE-BF49-B458-9DE35AC8C17F}"/>
              </a:ext>
            </a:extLst>
          </p:cNvPr>
          <p:cNvSpPr>
            <a:spLocks noGrp="1"/>
          </p:cNvSpPr>
          <p:nvPr>
            <p:ph idx="1"/>
          </p:nvPr>
        </p:nvSpPr>
        <p:spPr>
          <a:xfrm>
            <a:off x="596900" y="1690688"/>
            <a:ext cx="10515600" cy="4351338"/>
          </a:xfrm>
        </p:spPr>
        <p:txBody>
          <a:bodyPr/>
          <a:lstStyle/>
          <a:p>
            <a:pPr marL="0" indent="0">
              <a:buNone/>
            </a:pPr>
            <a:r>
              <a:rPr lang="fr-FR" sz="2400" dirty="0">
                <a:effectLst/>
                <a:latin typeface="Calibri" panose="020F0502020204030204" pitchFamily="34" charset="0"/>
                <a:ea typeface="Calibri" panose="020F0502020204030204" pitchFamily="34" charset="0"/>
                <a:cs typeface="Times New Roman" panose="02020603050405020304" pitchFamily="18" charset="0"/>
              </a:rPr>
              <a:t>Au Princess Theater à partir de 1915, avec Guy Bolton et (après 1917) avec  P.G. </a:t>
            </a:r>
            <a:r>
              <a:rPr lang="fr-FR" sz="2400" dirty="0" err="1">
                <a:effectLst/>
                <a:latin typeface="Calibri" panose="020F0502020204030204" pitchFamily="34" charset="0"/>
                <a:ea typeface="Calibri" panose="020F0502020204030204" pitchFamily="34" charset="0"/>
                <a:cs typeface="Times New Roman" panose="02020603050405020304" pitchFamily="18" charset="0"/>
              </a:rPr>
              <a:t>Wodehouse</a:t>
            </a:r>
            <a:r>
              <a:rPr lang="fr-FR" sz="2400" dirty="0">
                <a:effectLst/>
                <a:latin typeface="Calibri" panose="020F0502020204030204" pitchFamily="34" charset="0"/>
                <a:ea typeface="Calibri" panose="020F0502020204030204" pitchFamily="34" charset="0"/>
                <a:cs typeface="Times New Roman" panose="02020603050405020304" pitchFamily="18" charset="0"/>
              </a:rPr>
              <a:t> :</a:t>
            </a:r>
          </a:p>
          <a:p>
            <a:r>
              <a:rPr lang="fr-FR" sz="2400" i="1" dirty="0" err="1">
                <a:effectLst/>
                <a:latin typeface="Calibri" panose="020F0502020204030204" pitchFamily="34" charset="0"/>
                <a:ea typeface="Calibri" panose="020F0502020204030204" pitchFamily="34" charset="0"/>
                <a:cs typeface="Times New Roman" panose="02020603050405020304" pitchFamily="18" charset="0"/>
              </a:rPr>
              <a:t>Nobody</a:t>
            </a:r>
            <a:r>
              <a:rPr lang="fr-FR" sz="2400" i="1" dirty="0">
                <a:effectLst/>
                <a:latin typeface="Calibri" panose="020F0502020204030204" pitchFamily="34" charset="0"/>
                <a:ea typeface="Calibri" panose="020F0502020204030204" pitchFamily="34" charset="0"/>
                <a:cs typeface="Times New Roman" panose="02020603050405020304" pitchFamily="18" charset="0"/>
              </a:rPr>
              <a:t> Home</a:t>
            </a:r>
            <a:r>
              <a:rPr lang="fr-FR" sz="2400" dirty="0">
                <a:effectLst/>
                <a:latin typeface="Calibri" panose="020F0502020204030204" pitchFamily="34" charset="0"/>
                <a:ea typeface="Calibri" panose="020F0502020204030204" pitchFamily="34" charset="0"/>
                <a:cs typeface="Times New Roman" panose="02020603050405020304" pitchFamily="18" charset="0"/>
              </a:rPr>
              <a:t> (1915)</a:t>
            </a:r>
          </a:p>
          <a:p>
            <a:r>
              <a:rPr lang="fr-FR" sz="2400" i="1" dirty="0">
                <a:effectLst/>
                <a:latin typeface="Calibri" panose="020F0502020204030204" pitchFamily="34" charset="0"/>
                <a:ea typeface="Calibri" panose="020F0502020204030204" pitchFamily="34" charset="0"/>
                <a:cs typeface="Times New Roman" panose="02020603050405020304" pitchFamily="18" charset="0"/>
              </a:rPr>
              <a:t>Oh, Boy !</a:t>
            </a:r>
            <a:r>
              <a:rPr lang="fr-FR" sz="2400" dirty="0">
                <a:effectLst/>
                <a:latin typeface="Calibri" panose="020F0502020204030204" pitchFamily="34" charset="0"/>
                <a:ea typeface="Calibri" panose="020F0502020204030204" pitchFamily="34" charset="0"/>
                <a:cs typeface="Times New Roman" panose="02020603050405020304" pitchFamily="18" charset="0"/>
              </a:rPr>
              <a:t> (1917)</a:t>
            </a:r>
          </a:p>
          <a:p>
            <a:r>
              <a:rPr lang="fr-FR" sz="2400" dirty="0">
                <a:effectLst/>
                <a:latin typeface="Calibri" panose="020F0502020204030204" pitchFamily="34" charset="0"/>
                <a:ea typeface="Calibri" panose="020F0502020204030204" pitchFamily="34" charset="0"/>
                <a:cs typeface="Times New Roman" panose="02020603050405020304" pitchFamily="18" charset="0"/>
              </a:rPr>
              <a:t>Revue </a:t>
            </a:r>
            <a:r>
              <a:rPr lang="fr-FR" sz="2400" i="1" dirty="0">
                <a:effectLst/>
                <a:latin typeface="Calibri" panose="020F0502020204030204" pitchFamily="34" charset="0"/>
                <a:ea typeface="Calibri" panose="020F0502020204030204" pitchFamily="34" charset="0"/>
                <a:cs typeface="Times New Roman" panose="02020603050405020304" pitchFamily="18" charset="0"/>
              </a:rPr>
              <a:t>Miss 1917</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400" i="1" dirty="0">
                <a:effectLst/>
                <a:latin typeface="Calibri" panose="020F0502020204030204" pitchFamily="34" charset="0"/>
                <a:ea typeface="Calibri" panose="020F0502020204030204" pitchFamily="34" charset="0"/>
                <a:cs typeface="Times New Roman" panose="02020603050405020304" pitchFamily="18" charset="0"/>
              </a:rPr>
              <a:t>Oh, Lady ! Lady !! </a:t>
            </a:r>
            <a:r>
              <a:rPr lang="fr-FR" sz="2400" dirty="0">
                <a:effectLst/>
                <a:latin typeface="Calibri" panose="020F0502020204030204" pitchFamily="34" charset="0"/>
                <a:ea typeface="Calibri" panose="020F0502020204030204" pitchFamily="34" charset="0"/>
                <a:cs typeface="Times New Roman" panose="02020603050405020304" pitchFamily="18" charset="0"/>
              </a:rPr>
              <a:t>(1918)</a:t>
            </a:r>
          </a:p>
          <a:p>
            <a:r>
              <a:rPr lang="fr-FR" sz="2400" i="1" dirty="0">
                <a:effectLst/>
                <a:latin typeface="Calibri" panose="020F0502020204030204" pitchFamily="34" charset="0"/>
                <a:ea typeface="Calibri" panose="020F0502020204030204" pitchFamily="34" charset="0"/>
                <a:cs typeface="Times New Roman" panose="02020603050405020304" pitchFamily="18" charset="0"/>
              </a:rPr>
              <a:t>Show Boat</a:t>
            </a:r>
            <a:r>
              <a:rPr lang="fr-FR" sz="2400" dirty="0">
                <a:effectLst/>
                <a:latin typeface="Calibri" panose="020F0502020204030204" pitchFamily="34" charset="0"/>
                <a:ea typeface="Calibri" panose="020F0502020204030204" pitchFamily="34" charset="0"/>
                <a:cs typeface="Times New Roman" panose="02020603050405020304" pitchFamily="18" charset="0"/>
              </a:rPr>
              <a:t> (1927). Adaptation filmée, 1951</a:t>
            </a:r>
          </a:p>
          <a:p>
            <a:endParaRPr lang="fr-FR" dirty="0"/>
          </a:p>
        </p:txBody>
      </p:sp>
      <p:pic>
        <p:nvPicPr>
          <p:cNvPr id="5" name="Image 4">
            <a:extLst>
              <a:ext uri="{FF2B5EF4-FFF2-40B4-BE49-F238E27FC236}">
                <a16:creationId xmlns:a16="http://schemas.microsoft.com/office/drawing/2014/main" id="{8CDBFE91-1F22-4449-BE49-1B94CF67E2EC}"/>
              </a:ext>
            </a:extLst>
          </p:cNvPr>
          <p:cNvPicPr>
            <a:picLocks noChangeAspect="1"/>
          </p:cNvPicPr>
          <p:nvPr/>
        </p:nvPicPr>
        <p:blipFill>
          <a:blip r:embed="rId2"/>
          <a:stretch>
            <a:fillRect/>
          </a:stretch>
        </p:blipFill>
        <p:spPr>
          <a:xfrm>
            <a:off x="596900" y="4913313"/>
            <a:ext cx="4292600" cy="2527300"/>
          </a:xfrm>
          <a:prstGeom prst="rect">
            <a:avLst/>
          </a:prstGeom>
        </p:spPr>
      </p:pic>
      <p:pic>
        <p:nvPicPr>
          <p:cNvPr id="7" name="Image 6">
            <a:extLst>
              <a:ext uri="{FF2B5EF4-FFF2-40B4-BE49-F238E27FC236}">
                <a16:creationId xmlns:a16="http://schemas.microsoft.com/office/drawing/2014/main" id="{07150E61-8D6F-9B4D-8722-513AD6F570B0}"/>
              </a:ext>
            </a:extLst>
          </p:cNvPr>
          <p:cNvPicPr>
            <a:picLocks noChangeAspect="1"/>
          </p:cNvPicPr>
          <p:nvPr/>
        </p:nvPicPr>
        <p:blipFill>
          <a:blip r:embed="rId3"/>
          <a:stretch>
            <a:fillRect/>
          </a:stretch>
        </p:blipFill>
        <p:spPr>
          <a:xfrm>
            <a:off x="9315450" y="3429000"/>
            <a:ext cx="2552700" cy="2489200"/>
          </a:xfrm>
          <a:prstGeom prst="rect">
            <a:avLst/>
          </a:prstGeom>
        </p:spPr>
      </p:pic>
      <p:pic>
        <p:nvPicPr>
          <p:cNvPr id="9" name="Image 8">
            <a:extLst>
              <a:ext uri="{FF2B5EF4-FFF2-40B4-BE49-F238E27FC236}">
                <a16:creationId xmlns:a16="http://schemas.microsoft.com/office/drawing/2014/main" id="{EA07E4F7-4D86-A84D-A02A-7847F5DBDA04}"/>
              </a:ext>
            </a:extLst>
          </p:cNvPr>
          <p:cNvPicPr>
            <a:picLocks noChangeAspect="1"/>
          </p:cNvPicPr>
          <p:nvPr/>
        </p:nvPicPr>
        <p:blipFill>
          <a:blip r:embed="rId4"/>
          <a:stretch>
            <a:fillRect/>
          </a:stretch>
        </p:blipFill>
        <p:spPr>
          <a:xfrm>
            <a:off x="6400800" y="2436813"/>
            <a:ext cx="2400300" cy="2476500"/>
          </a:xfrm>
          <a:prstGeom prst="rect">
            <a:avLst/>
          </a:prstGeom>
        </p:spPr>
      </p:pic>
    </p:spTree>
    <p:extLst>
      <p:ext uri="{BB962C8B-B14F-4D97-AF65-F5344CB8AC3E}">
        <p14:creationId xmlns:p14="http://schemas.microsoft.com/office/powerpoint/2010/main" val="1565205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8289BA-6C9E-2A49-B2B5-6D794A3A0A70}"/>
              </a:ext>
            </a:extLst>
          </p:cNvPr>
          <p:cNvSpPr>
            <a:spLocks noGrp="1"/>
          </p:cNvSpPr>
          <p:nvPr>
            <p:ph type="title"/>
          </p:nvPr>
        </p:nvSpPr>
        <p:spPr/>
        <p:txBody>
          <a:bodyPr/>
          <a:lstStyle/>
          <a:p>
            <a:pPr algn="ctr"/>
            <a:r>
              <a:rPr lang="fr-FR" dirty="0" err="1"/>
              <a:t>Florenz</a:t>
            </a:r>
            <a:r>
              <a:rPr lang="fr-FR" dirty="0"/>
              <a:t> « </a:t>
            </a:r>
            <a:r>
              <a:rPr lang="fr-FR" dirty="0" err="1"/>
              <a:t>Flo</a:t>
            </a:r>
            <a:r>
              <a:rPr lang="fr-FR" dirty="0"/>
              <a:t> » </a:t>
            </a:r>
            <a:r>
              <a:rPr lang="fr-FR" dirty="0" err="1"/>
              <a:t>Ziegfeld</a:t>
            </a:r>
            <a:r>
              <a:rPr lang="fr-FR" dirty="0"/>
              <a:t> </a:t>
            </a:r>
            <a:r>
              <a:rPr lang="fr-FR" sz="2800" dirty="0"/>
              <a:t>(1867-1932)</a:t>
            </a:r>
          </a:p>
        </p:txBody>
      </p:sp>
      <p:sp>
        <p:nvSpPr>
          <p:cNvPr id="3" name="Espace réservé du contenu 2">
            <a:extLst>
              <a:ext uri="{FF2B5EF4-FFF2-40B4-BE49-F238E27FC236}">
                <a16:creationId xmlns:a16="http://schemas.microsoft.com/office/drawing/2014/main" id="{F4C89D46-D425-8447-B5C9-568C6777FA2D}"/>
              </a:ext>
            </a:extLst>
          </p:cNvPr>
          <p:cNvSpPr>
            <a:spLocks noGrp="1"/>
          </p:cNvSpPr>
          <p:nvPr>
            <p:ph idx="1"/>
          </p:nvPr>
        </p:nvSpPr>
        <p:spPr/>
        <p:txBody>
          <a:bodyPr/>
          <a:lstStyle/>
          <a:p>
            <a:pPr marL="0" indent="0">
              <a:buNone/>
            </a:pPr>
            <a:r>
              <a:rPr lang="fr-FR" dirty="0"/>
              <a:t>Revues</a:t>
            </a:r>
            <a:r>
              <a:rPr lang="fr-FR" i="1" dirty="0"/>
              <a:t> </a:t>
            </a:r>
            <a:r>
              <a:rPr lang="fr-FR" i="1" dirty="0" err="1"/>
              <a:t>Ziegfeld</a:t>
            </a:r>
            <a:r>
              <a:rPr lang="fr-FR" i="1" dirty="0"/>
              <a:t> </a:t>
            </a:r>
            <a:r>
              <a:rPr lang="fr-FR" i="1" dirty="0" err="1"/>
              <a:t>Follies</a:t>
            </a:r>
            <a:r>
              <a:rPr lang="fr-FR" dirty="0"/>
              <a:t> de 1907 à 1932</a:t>
            </a:r>
          </a:p>
          <a:p>
            <a:r>
              <a:rPr lang="fr-FR" dirty="0"/>
              <a:t>Au New Amsterdam </a:t>
            </a:r>
            <a:r>
              <a:rPr lang="fr-FR" dirty="0" err="1"/>
              <a:t>Theatre</a:t>
            </a:r>
            <a:r>
              <a:rPr lang="fr-FR" dirty="0"/>
              <a:t> (1913-1922)</a:t>
            </a:r>
          </a:p>
          <a:p>
            <a:r>
              <a:rPr lang="fr-FR" dirty="0"/>
              <a:t>1927: inauguration du </a:t>
            </a:r>
            <a:r>
              <a:rPr lang="fr-FR" dirty="0" err="1"/>
              <a:t>Ziegfeld</a:t>
            </a:r>
            <a:r>
              <a:rPr lang="fr-FR" dirty="0"/>
              <a:t> </a:t>
            </a:r>
            <a:r>
              <a:rPr lang="fr-FR" dirty="0" err="1"/>
              <a:t>Theatre</a:t>
            </a:r>
            <a:r>
              <a:rPr lang="fr-FR" dirty="0"/>
              <a:t>, 1600 places</a:t>
            </a:r>
          </a:p>
          <a:p>
            <a:endParaRPr lang="fr-FR" dirty="0"/>
          </a:p>
        </p:txBody>
      </p:sp>
      <p:pic>
        <p:nvPicPr>
          <p:cNvPr id="5" name="Image 4">
            <a:extLst>
              <a:ext uri="{FF2B5EF4-FFF2-40B4-BE49-F238E27FC236}">
                <a16:creationId xmlns:a16="http://schemas.microsoft.com/office/drawing/2014/main" id="{CD15A496-9F1B-EC43-B287-85D47D2386DB}"/>
              </a:ext>
            </a:extLst>
          </p:cNvPr>
          <p:cNvPicPr>
            <a:picLocks noChangeAspect="1"/>
          </p:cNvPicPr>
          <p:nvPr/>
        </p:nvPicPr>
        <p:blipFill>
          <a:blip r:embed="rId2"/>
          <a:stretch>
            <a:fillRect/>
          </a:stretch>
        </p:blipFill>
        <p:spPr>
          <a:xfrm>
            <a:off x="838200" y="3624263"/>
            <a:ext cx="3187700" cy="2552700"/>
          </a:xfrm>
          <a:prstGeom prst="rect">
            <a:avLst/>
          </a:prstGeom>
        </p:spPr>
      </p:pic>
      <p:pic>
        <p:nvPicPr>
          <p:cNvPr id="7" name="Image 6">
            <a:extLst>
              <a:ext uri="{FF2B5EF4-FFF2-40B4-BE49-F238E27FC236}">
                <a16:creationId xmlns:a16="http://schemas.microsoft.com/office/drawing/2014/main" id="{3AECDD2C-7F8D-D644-9048-66DCD5384FB8}"/>
              </a:ext>
            </a:extLst>
          </p:cNvPr>
          <p:cNvPicPr>
            <a:picLocks noChangeAspect="1"/>
          </p:cNvPicPr>
          <p:nvPr/>
        </p:nvPicPr>
        <p:blipFill>
          <a:blip r:embed="rId3"/>
          <a:stretch>
            <a:fillRect/>
          </a:stretch>
        </p:blipFill>
        <p:spPr>
          <a:xfrm>
            <a:off x="8764392" y="1690688"/>
            <a:ext cx="2489200" cy="3263900"/>
          </a:xfrm>
          <a:prstGeom prst="rect">
            <a:avLst/>
          </a:prstGeom>
        </p:spPr>
      </p:pic>
      <p:pic>
        <p:nvPicPr>
          <p:cNvPr id="9" name="Image 8">
            <a:extLst>
              <a:ext uri="{FF2B5EF4-FFF2-40B4-BE49-F238E27FC236}">
                <a16:creationId xmlns:a16="http://schemas.microsoft.com/office/drawing/2014/main" id="{7F6BBBA9-F3AB-244C-AB92-44656393BEAB}"/>
              </a:ext>
            </a:extLst>
          </p:cNvPr>
          <p:cNvPicPr>
            <a:picLocks noChangeAspect="1"/>
          </p:cNvPicPr>
          <p:nvPr/>
        </p:nvPicPr>
        <p:blipFill>
          <a:blip r:embed="rId4"/>
          <a:stretch>
            <a:fillRect/>
          </a:stretch>
        </p:blipFill>
        <p:spPr>
          <a:xfrm>
            <a:off x="4635502" y="4013200"/>
            <a:ext cx="3530600" cy="2298700"/>
          </a:xfrm>
          <a:prstGeom prst="rect">
            <a:avLst/>
          </a:prstGeom>
        </p:spPr>
      </p:pic>
    </p:spTree>
    <p:extLst>
      <p:ext uri="{BB962C8B-B14F-4D97-AF65-F5344CB8AC3E}">
        <p14:creationId xmlns:p14="http://schemas.microsoft.com/office/powerpoint/2010/main" val="2078265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0C9B6F-D8E8-094B-A91E-E06A84D0ACA6}"/>
              </a:ext>
            </a:extLst>
          </p:cNvPr>
          <p:cNvSpPr>
            <a:spLocks noGrp="1"/>
          </p:cNvSpPr>
          <p:nvPr>
            <p:ph type="title"/>
          </p:nvPr>
        </p:nvSpPr>
        <p:spPr/>
        <p:txBody>
          <a:bodyPr>
            <a:normAutofit fontScale="90000"/>
          </a:bodyPr>
          <a:lstStyle/>
          <a:p>
            <a:br>
              <a:rPr lang="fr-FR" sz="4400" b="1" dirty="0">
                <a:effectLst/>
                <a:latin typeface="Calibri" panose="020F0502020204030204" pitchFamily="34" charset="0"/>
                <a:ea typeface="Calibri" panose="020F0502020204030204" pitchFamily="34" charset="0"/>
                <a:cs typeface="Times New Roman" panose="02020603050405020304" pitchFamily="18" charset="0"/>
              </a:rPr>
            </a:br>
            <a:br>
              <a:rPr lang="fr-FR" sz="4400" b="1" dirty="0">
                <a:effectLst/>
                <a:latin typeface="Calibri" panose="020F0502020204030204" pitchFamily="34" charset="0"/>
                <a:ea typeface="Calibri" panose="020F0502020204030204" pitchFamily="34" charset="0"/>
                <a:cs typeface="Times New Roman" panose="02020603050405020304" pitchFamily="18" charset="0"/>
              </a:rPr>
            </a:br>
            <a:r>
              <a:rPr lang="fr-FR" sz="2700" b="1" dirty="0">
                <a:effectLst/>
                <a:latin typeface="Calibri" panose="020F0502020204030204" pitchFamily="34" charset="0"/>
                <a:ea typeface="Calibri" panose="020F0502020204030204" pitchFamily="34" charset="0"/>
                <a:cs typeface="Times New Roman" panose="02020603050405020304" pitchFamily="18" charset="0"/>
              </a:rPr>
              <a:t>Les comédies musicales des frères George (1898-1936) </a:t>
            </a:r>
            <a:br>
              <a:rPr lang="fr-FR" sz="2700" b="1" dirty="0">
                <a:effectLst/>
                <a:latin typeface="Calibri" panose="020F0502020204030204" pitchFamily="34" charset="0"/>
                <a:ea typeface="Calibri" panose="020F0502020204030204" pitchFamily="34" charset="0"/>
                <a:cs typeface="Times New Roman" panose="02020603050405020304" pitchFamily="18" charset="0"/>
              </a:rPr>
            </a:br>
            <a:r>
              <a:rPr lang="fr-FR" sz="2700" b="1" dirty="0">
                <a:effectLst/>
                <a:latin typeface="Calibri" panose="020F0502020204030204" pitchFamily="34" charset="0"/>
                <a:ea typeface="Calibri" panose="020F0502020204030204" pitchFamily="34" charset="0"/>
                <a:cs typeface="Times New Roman" panose="02020603050405020304" pitchFamily="18" charset="0"/>
              </a:rPr>
              <a:t>et Ira Gershwin (1896-1983) </a:t>
            </a:r>
            <a:r>
              <a:rPr lang="fr-FR" sz="2000" dirty="0">
                <a:effectLst/>
                <a:latin typeface="Calibri" panose="020F0502020204030204" pitchFamily="34" charset="0"/>
                <a:ea typeface="Calibri" panose="020F0502020204030204" pitchFamily="34" charset="0"/>
                <a:cs typeface="Times New Roman" panose="02020603050405020304" pitchFamily="18" charset="0"/>
              </a:rPr>
              <a:t>Collaborateurs musicaux principaux : Bill Daly, R.R. Bennett et Kay Swift</a:t>
            </a:r>
            <a:br>
              <a:rPr lang="fr-FR" sz="44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E42A2EFB-CE1A-9A4E-8A11-5E38FC8CB3D7}"/>
              </a:ext>
            </a:extLst>
          </p:cNvPr>
          <p:cNvSpPr>
            <a:spLocks noGrp="1"/>
          </p:cNvSpPr>
          <p:nvPr>
            <p:ph idx="1"/>
          </p:nvPr>
        </p:nvSpPr>
        <p:spPr/>
        <p:txBody>
          <a:bodyPr>
            <a:normAutofit fontScale="25000" lnSpcReduction="20000"/>
          </a:bodyPr>
          <a:lstStyle/>
          <a:p>
            <a:r>
              <a:rPr lang="fr-FR" sz="9600" dirty="0">
                <a:effectLst/>
                <a:latin typeface="Calibri" panose="020F0502020204030204" pitchFamily="34" charset="0"/>
                <a:ea typeface="Calibri" panose="020F0502020204030204" pitchFamily="34" charset="0"/>
                <a:cs typeface="Times New Roman" panose="02020603050405020304" pitchFamily="18" charset="0"/>
              </a:rPr>
              <a:t>1919 </a:t>
            </a:r>
            <a:r>
              <a:rPr lang="fr-FR" sz="9600" i="1" dirty="0">
                <a:effectLst/>
                <a:latin typeface="Calibri" panose="020F0502020204030204" pitchFamily="34" charset="0"/>
                <a:ea typeface="Calibri" panose="020F0502020204030204" pitchFamily="34" charset="0"/>
                <a:cs typeface="Times New Roman" panose="02020603050405020304" pitchFamily="18" charset="0"/>
              </a:rPr>
              <a:t>La, La Lucille</a:t>
            </a:r>
            <a:r>
              <a:rPr lang="fr-FR" sz="9600" dirty="0">
                <a:effectLst/>
                <a:latin typeface="Calibri" panose="020F0502020204030204" pitchFamily="34" charset="0"/>
                <a:ea typeface="Calibri" panose="020F0502020204030204" pitchFamily="34" charset="0"/>
                <a:cs typeface="Times New Roman" panose="02020603050405020304" pitchFamily="18" charset="0"/>
              </a:rPr>
              <a:t> (14 </a:t>
            </a:r>
            <a:r>
              <a:rPr lang="fr-FR" sz="9600" dirty="0" err="1">
                <a:effectLst/>
                <a:latin typeface="Calibri" panose="020F0502020204030204" pitchFamily="34" charset="0"/>
                <a:ea typeface="Calibri" panose="020F0502020204030204" pitchFamily="34" charset="0"/>
                <a:cs typeface="Times New Roman" panose="02020603050405020304" pitchFamily="18" charset="0"/>
              </a:rPr>
              <a:t>songs</a:t>
            </a:r>
            <a:r>
              <a:rPr lang="fr-FR" sz="9600" dirty="0">
                <a:effectLst/>
                <a:latin typeface="Calibri" panose="020F0502020204030204" pitchFamily="34" charset="0"/>
                <a:ea typeface="Calibri" panose="020F0502020204030204" pitchFamily="34" charset="0"/>
                <a:cs typeface="Times New Roman" panose="02020603050405020304" pitchFamily="18" charset="0"/>
              </a:rPr>
              <a:t>)</a:t>
            </a:r>
          </a:p>
          <a:p>
            <a:r>
              <a:rPr lang="fr-FR" sz="9600" dirty="0">
                <a:effectLst/>
                <a:latin typeface="Calibri" panose="020F0502020204030204" pitchFamily="34" charset="0"/>
                <a:ea typeface="Calibri" panose="020F0502020204030204" pitchFamily="34" charset="0"/>
                <a:cs typeface="Times New Roman" panose="02020603050405020304" pitchFamily="18" charset="0"/>
              </a:rPr>
              <a:t>1924 </a:t>
            </a:r>
            <a:r>
              <a:rPr lang="fr-FR" sz="9600" i="1" dirty="0" err="1">
                <a:effectLst/>
                <a:latin typeface="Calibri" panose="020F0502020204030204" pitchFamily="34" charset="0"/>
                <a:ea typeface="Calibri" panose="020F0502020204030204" pitchFamily="34" charset="0"/>
                <a:cs typeface="Times New Roman" panose="02020603050405020304" pitchFamily="18" charset="0"/>
              </a:rPr>
              <a:t>Sweet</a:t>
            </a:r>
            <a:r>
              <a:rPr lang="fr-FR" sz="9600" i="1" dirty="0">
                <a:effectLst/>
                <a:latin typeface="Calibri" panose="020F0502020204030204" pitchFamily="34" charset="0"/>
                <a:ea typeface="Calibri" panose="020F0502020204030204" pitchFamily="34" charset="0"/>
                <a:cs typeface="Times New Roman" panose="02020603050405020304" pitchFamily="18" charset="0"/>
              </a:rPr>
              <a:t> </a:t>
            </a:r>
            <a:r>
              <a:rPr lang="fr-FR" sz="9600" i="1" dirty="0" err="1">
                <a:effectLst/>
                <a:latin typeface="Calibri" panose="020F0502020204030204" pitchFamily="34" charset="0"/>
                <a:ea typeface="Calibri" panose="020F0502020204030204" pitchFamily="34" charset="0"/>
                <a:cs typeface="Times New Roman" panose="02020603050405020304" pitchFamily="18" charset="0"/>
              </a:rPr>
              <a:t>Little</a:t>
            </a:r>
            <a:r>
              <a:rPr lang="fr-FR" sz="9600" i="1" dirty="0">
                <a:effectLst/>
                <a:latin typeface="Calibri" panose="020F0502020204030204" pitchFamily="34" charset="0"/>
                <a:ea typeface="Calibri" panose="020F0502020204030204" pitchFamily="34" charset="0"/>
                <a:cs typeface="Times New Roman" panose="02020603050405020304" pitchFamily="18" charset="0"/>
              </a:rPr>
              <a:t> Devil</a:t>
            </a:r>
            <a:r>
              <a:rPr lang="fr-FR" sz="9600" dirty="0">
                <a:effectLst/>
                <a:latin typeface="Calibri" panose="020F0502020204030204" pitchFamily="34" charset="0"/>
                <a:ea typeface="Calibri" panose="020F0502020204030204" pitchFamily="34" charset="0"/>
                <a:cs typeface="Times New Roman" panose="02020603050405020304" pitchFamily="18" charset="0"/>
              </a:rPr>
              <a:t> (16 </a:t>
            </a:r>
            <a:r>
              <a:rPr lang="fr-FR" sz="9600" dirty="0" err="1">
                <a:effectLst/>
                <a:latin typeface="Calibri" panose="020F0502020204030204" pitchFamily="34" charset="0"/>
                <a:ea typeface="Calibri" panose="020F0502020204030204" pitchFamily="34" charset="0"/>
                <a:cs typeface="Times New Roman" panose="02020603050405020304" pitchFamily="18" charset="0"/>
              </a:rPr>
              <a:t>songs</a:t>
            </a:r>
            <a:r>
              <a:rPr lang="fr-FR" sz="9600" dirty="0">
                <a:effectLst/>
                <a:latin typeface="Calibri" panose="020F0502020204030204" pitchFamily="34" charset="0"/>
                <a:ea typeface="Calibri" panose="020F0502020204030204" pitchFamily="34" charset="0"/>
                <a:cs typeface="Times New Roman" panose="02020603050405020304" pitchFamily="18" charset="0"/>
              </a:rPr>
              <a:t>)</a:t>
            </a:r>
          </a:p>
          <a:p>
            <a:r>
              <a:rPr lang="fr-FR" sz="9600" i="1" dirty="0" err="1">
                <a:effectLst/>
                <a:latin typeface="Calibri" panose="020F0502020204030204" pitchFamily="34" charset="0"/>
                <a:ea typeface="Calibri" panose="020F0502020204030204" pitchFamily="34" charset="0"/>
                <a:cs typeface="Times New Roman" panose="02020603050405020304" pitchFamily="18" charset="0"/>
              </a:rPr>
              <a:t>Primrose</a:t>
            </a:r>
            <a:r>
              <a:rPr lang="fr-FR" sz="9600" dirty="0">
                <a:effectLst/>
                <a:latin typeface="Calibri" panose="020F0502020204030204" pitchFamily="34" charset="0"/>
                <a:ea typeface="Calibri" panose="020F0502020204030204" pitchFamily="34" charset="0"/>
                <a:cs typeface="Times New Roman" panose="02020603050405020304" pitchFamily="18" charset="0"/>
              </a:rPr>
              <a:t> (16 </a:t>
            </a:r>
            <a:r>
              <a:rPr lang="fr-FR" sz="9600" dirty="0" err="1">
                <a:effectLst/>
                <a:latin typeface="Calibri" panose="020F0502020204030204" pitchFamily="34" charset="0"/>
                <a:ea typeface="Calibri" panose="020F0502020204030204" pitchFamily="34" charset="0"/>
                <a:cs typeface="Times New Roman" panose="02020603050405020304" pitchFamily="18" charset="0"/>
              </a:rPr>
              <a:t>songs</a:t>
            </a:r>
            <a:r>
              <a:rPr lang="fr-FR" sz="9600" dirty="0">
                <a:effectLst/>
                <a:latin typeface="Calibri" panose="020F0502020204030204" pitchFamily="34" charset="0"/>
                <a:ea typeface="Calibri" panose="020F0502020204030204" pitchFamily="34" charset="0"/>
                <a:cs typeface="Times New Roman" panose="02020603050405020304" pitchFamily="18" charset="0"/>
              </a:rPr>
              <a:t>)</a:t>
            </a:r>
          </a:p>
          <a:p>
            <a:r>
              <a:rPr lang="fr-FR" sz="9600" i="1" dirty="0">
                <a:effectLst/>
                <a:latin typeface="Calibri" panose="020F0502020204030204" pitchFamily="34" charset="0"/>
                <a:ea typeface="Calibri" panose="020F0502020204030204" pitchFamily="34" charset="0"/>
                <a:cs typeface="Times New Roman" panose="02020603050405020304" pitchFamily="18" charset="0"/>
              </a:rPr>
              <a:t>Lady, Be Good !</a:t>
            </a:r>
            <a:r>
              <a:rPr lang="fr-FR" sz="9600" dirty="0">
                <a:effectLst/>
                <a:latin typeface="Calibri" panose="020F0502020204030204" pitchFamily="34" charset="0"/>
                <a:ea typeface="Calibri" panose="020F0502020204030204" pitchFamily="34" charset="0"/>
                <a:cs typeface="Times New Roman" panose="02020603050405020304" pitchFamily="18" charset="0"/>
              </a:rPr>
              <a:t> (20 </a:t>
            </a:r>
            <a:r>
              <a:rPr lang="fr-FR" sz="9600" dirty="0" err="1">
                <a:effectLst/>
                <a:latin typeface="Calibri" panose="020F0502020204030204" pitchFamily="34" charset="0"/>
                <a:ea typeface="Calibri" panose="020F0502020204030204" pitchFamily="34" charset="0"/>
                <a:cs typeface="Times New Roman" panose="02020603050405020304" pitchFamily="18" charset="0"/>
              </a:rPr>
              <a:t>songs</a:t>
            </a:r>
            <a:r>
              <a:rPr lang="fr-FR" sz="9600" dirty="0">
                <a:effectLst/>
                <a:latin typeface="Calibri" panose="020F0502020204030204" pitchFamily="34" charset="0"/>
                <a:ea typeface="Calibri" panose="020F0502020204030204" pitchFamily="34" charset="0"/>
                <a:cs typeface="Times New Roman" panose="02020603050405020304" pitchFamily="18" charset="0"/>
              </a:rPr>
              <a:t>)</a:t>
            </a:r>
          </a:p>
          <a:p>
            <a:r>
              <a:rPr lang="fr-FR" sz="9600" dirty="0">
                <a:effectLst/>
                <a:latin typeface="Calibri" panose="020F0502020204030204" pitchFamily="34" charset="0"/>
                <a:ea typeface="Calibri" panose="020F0502020204030204" pitchFamily="34" charset="0"/>
                <a:cs typeface="Times New Roman" panose="02020603050405020304" pitchFamily="18" charset="0"/>
              </a:rPr>
              <a:t> 1925 </a:t>
            </a:r>
            <a:r>
              <a:rPr lang="fr-FR" sz="9600" i="1" dirty="0">
                <a:effectLst/>
                <a:latin typeface="Calibri" panose="020F0502020204030204" pitchFamily="34" charset="0"/>
                <a:ea typeface="Calibri" panose="020F0502020204030204" pitchFamily="34" charset="0"/>
                <a:cs typeface="Times New Roman" panose="02020603050405020304" pitchFamily="18" charset="0"/>
              </a:rPr>
              <a:t>Tip </a:t>
            </a:r>
            <a:r>
              <a:rPr lang="fr-FR" sz="9600" i="1" dirty="0" err="1">
                <a:effectLst/>
                <a:latin typeface="Calibri" panose="020F0502020204030204" pitchFamily="34" charset="0"/>
                <a:ea typeface="Calibri" panose="020F0502020204030204" pitchFamily="34" charset="0"/>
                <a:cs typeface="Times New Roman" panose="02020603050405020304" pitchFamily="18" charset="0"/>
              </a:rPr>
              <a:t>Toes</a:t>
            </a:r>
            <a:r>
              <a:rPr lang="fr-FR" sz="9600" dirty="0">
                <a:effectLst/>
                <a:latin typeface="Calibri" panose="020F0502020204030204" pitchFamily="34" charset="0"/>
                <a:ea typeface="Calibri" panose="020F0502020204030204" pitchFamily="34" charset="0"/>
                <a:cs typeface="Times New Roman" panose="02020603050405020304" pitchFamily="18" charset="0"/>
              </a:rPr>
              <a:t> (18 </a:t>
            </a:r>
            <a:r>
              <a:rPr lang="fr-FR" sz="9600" dirty="0" err="1">
                <a:effectLst/>
                <a:latin typeface="Calibri" panose="020F0502020204030204" pitchFamily="34" charset="0"/>
                <a:ea typeface="Calibri" panose="020F0502020204030204" pitchFamily="34" charset="0"/>
                <a:cs typeface="Times New Roman" panose="02020603050405020304" pitchFamily="18" charset="0"/>
              </a:rPr>
              <a:t>songs</a:t>
            </a:r>
            <a:r>
              <a:rPr lang="fr-FR" sz="9600" dirty="0">
                <a:effectLst/>
                <a:latin typeface="Calibri" panose="020F0502020204030204" pitchFamily="34" charset="0"/>
                <a:ea typeface="Calibri" panose="020F0502020204030204" pitchFamily="34" charset="0"/>
                <a:cs typeface="Times New Roman" panose="02020603050405020304" pitchFamily="18" charset="0"/>
              </a:rPr>
              <a:t>)</a:t>
            </a:r>
          </a:p>
          <a:p>
            <a:r>
              <a:rPr lang="fr-FR" sz="9600" dirty="0">
                <a:effectLst/>
                <a:latin typeface="Calibri" panose="020F0502020204030204" pitchFamily="34" charset="0"/>
                <a:ea typeface="Calibri" panose="020F0502020204030204" pitchFamily="34" charset="0"/>
                <a:cs typeface="Times New Roman" panose="02020603050405020304" pitchFamily="18" charset="0"/>
              </a:rPr>
              <a:t> 1926 </a:t>
            </a:r>
            <a:r>
              <a:rPr lang="fr-FR" sz="9600" i="1" dirty="0">
                <a:effectLst/>
                <a:latin typeface="Calibri" panose="020F0502020204030204" pitchFamily="34" charset="0"/>
                <a:ea typeface="Calibri" panose="020F0502020204030204" pitchFamily="34" charset="0"/>
                <a:cs typeface="Times New Roman" panose="02020603050405020304" pitchFamily="18" charset="0"/>
              </a:rPr>
              <a:t>Oh, Kay !</a:t>
            </a:r>
            <a:r>
              <a:rPr lang="fr-FR" sz="9600" dirty="0">
                <a:effectLst/>
                <a:latin typeface="Calibri" panose="020F0502020204030204" pitchFamily="34" charset="0"/>
                <a:ea typeface="Calibri" panose="020F0502020204030204" pitchFamily="34" charset="0"/>
                <a:cs typeface="Times New Roman" panose="02020603050405020304" pitchFamily="18" charset="0"/>
              </a:rPr>
              <a:t> (livret de Guy Bolton et de P.G. </a:t>
            </a:r>
            <a:r>
              <a:rPr lang="fr-FR" sz="9600" dirty="0" err="1">
                <a:effectLst/>
                <a:latin typeface="Calibri" panose="020F0502020204030204" pitchFamily="34" charset="0"/>
                <a:ea typeface="Calibri" panose="020F0502020204030204" pitchFamily="34" charset="0"/>
                <a:cs typeface="Times New Roman" panose="02020603050405020304" pitchFamily="18" charset="0"/>
              </a:rPr>
              <a:t>Wodehouse</a:t>
            </a:r>
            <a:r>
              <a:rPr lang="fr-FR" sz="9600" dirty="0">
                <a:effectLst/>
                <a:latin typeface="Calibri" panose="020F0502020204030204" pitchFamily="34" charset="0"/>
                <a:ea typeface="Calibri" panose="020F0502020204030204" pitchFamily="34" charset="0"/>
                <a:cs typeface="Times New Roman" panose="02020603050405020304" pitchFamily="18" charset="0"/>
              </a:rPr>
              <a:t>, 19 </a:t>
            </a:r>
            <a:r>
              <a:rPr lang="fr-FR" sz="9600" dirty="0" err="1">
                <a:effectLst/>
                <a:latin typeface="Calibri" panose="020F0502020204030204" pitchFamily="34" charset="0"/>
                <a:ea typeface="Calibri" panose="020F0502020204030204" pitchFamily="34" charset="0"/>
                <a:cs typeface="Times New Roman" panose="02020603050405020304" pitchFamily="18" charset="0"/>
              </a:rPr>
              <a:t>songs</a:t>
            </a:r>
            <a:r>
              <a:rPr lang="fr-FR" sz="9600" dirty="0">
                <a:effectLst/>
                <a:latin typeface="Calibri" panose="020F0502020204030204" pitchFamily="34" charset="0"/>
                <a:ea typeface="Calibri" panose="020F0502020204030204" pitchFamily="34" charset="0"/>
                <a:cs typeface="Times New Roman" panose="02020603050405020304" pitchFamily="18" charset="0"/>
              </a:rPr>
              <a:t>)</a:t>
            </a:r>
          </a:p>
          <a:p>
            <a:r>
              <a:rPr lang="fr-FR" sz="9600" dirty="0">
                <a:effectLst/>
                <a:latin typeface="Calibri" panose="020F0502020204030204" pitchFamily="34" charset="0"/>
                <a:ea typeface="Calibri" panose="020F0502020204030204" pitchFamily="34" charset="0"/>
                <a:cs typeface="Times New Roman" panose="02020603050405020304" pitchFamily="18" charset="0"/>
              </a:rPr>
              <a:t> 1927 </a:t>
            </a:r>
            <a:r>
              <a:rPr lang="fr-FR" sz="9600" i="1" dirty="0">
                <a:effectLst/>
                <a:latin typeface="Calibri" panose="020F0502020204030204" pitchFamily="34" charset="0"/>
                <a:ea typeface="Calibri" panose="020F0502020204030204" pitchFamily="34" charset="0"/>
                <a:cs typeface="Times New Roman" panose="02020603050405020304" pitchFamily="18" charset="0"/>
              </a:rPr>
              <a:t>Strike Up the Band</a:t>
            </a:r>
            <a:r>
              <a:rPr lang="fr-FR" sz="9600" dirty="0">
                <a:effectLst/>
                <a:latin typeface="Calibri" panose="020F0502020204030204" pitchFamily="34" charset="0"/>
                <a:ea typeface="Calibri" panose="020F0502020204030204" pitchFamily="34" charset="0"/>
                <a:cs typeface="Times New Roman" panose="02020603050405020304" pitchFamily="18" charset="0"/>
              </a:rPr>
              <a:t> (livret de George Kaufman, 16 </a:t>
            </a:r>
            <a:r>
              <a:rPr lang="fr-FR" sz="9600" dirty="0" err="1">
                <a:effectLst/>
                <a:latin typeface="Calibri" panose="020F0502020204030204" pitchFamily="34" charset="0"/>
                <a:ea typeface="Calibri" panose="020F0502020204030204" pitchFamily="34" charset="0"/>
                <a:cs typeface="Times New Roman" panose="02020603050405020304" pitchFamily="18" charset="0"/>
              </a:rPr>
              <a:t>songs</a:t>
            </a:r>
            <a:r>
              <a:rPr lang="fr-FR" sz="9600" dirty="0">
                <a:effectLst/>
                <a:latin typeface="Calibri" panose="020F0502020204030204" pitchFamily="34" charset="0"/>
                <a:ea typeface="Calibri" panose="020F0502020204030204" pitchFamily="34" charset="0"/>
                <a:cs typeface="Times New Roman" panose="02020603050405020304" pitchFamily="18" charset="0"/>
              </a:rPr>
              <a:t>). 2de version en 1930</a:t>
            </a:r>
          </a:p>
          <a:p>
            <a:pPr marL="0" indent="0">
              <a:buNone/>
            </a:pPr>
            <a:r>
              <a:rPr lang="fr-FR" sz="9600" i="1" dirty="0">
                <a:effectLst/>
                <a:latin typeface="Calibri" panose="020F0502020204030204" pitchFamily="34" charset="0"/>
                <a:ea typeface="Calibri" panose="020F0502020204030204" pitchFamily="34" charset="0"/>
                <a:cs typeface="Times New Roman" panose="02020603050405020304" pitchFamily="18" charset="0"/>
              </a:rPr>
              <a:t>   </a:t>
            </a:r>
            <a:r>
              <a:rPr lang="fr-FR" sz="9600" i="1" dirty="0" err="1">
                <a:effectLst/>
                <a:latin typeface="Calibri" panose="020F0502020204030204" pitchFamily="34" charset="0"/>
                <a:ea typeface="Calibri" panose="020F0502020204030204" pitchFamily="34" charset="0"/>
                <a:cs typeface="Times New Roman" panose="02020603050405020304" pitchFamily="18" charset="0"/>
              </a:rPr>
              <a:t>Funny</a:t>
            </a:r>
            <a:r>
              <a:rPr lang="fr-FR" sz="9600" i="1" dirty="0">
                <a:effectLst/>
                <a:latin typeface="Calibri" panose="020F0502020204030204" pitchFamily="34" charset="0"/>
                <a:ea typeface="Calibri" panose="020F0502020204030204" pitchFamily="34" charset="0"/>
                <a:cs typeface="Times New Roman" panose="02020603050405020304" pitchFamily="18" charset="0"/>
              </a:rPr>
              <a:t> Face</a:t>
            </a:r>
            <a:r>
              <a:rPr lang="fr-FR" sz="9600" dirty="0">
                <a:effectLst/>
                <a:latin typeface="Calibri" panose="020F0502020204030204" pitchFamily="34" charset="0"/>
                <a:ea typeface="Calibri" panose="020F0502020204030204" pitchFamily="34" charset="0"/>
                <a:cs typeface="Times New Roman" panose="02020603050405020304" pitchFamily="18" charset="0"/>
              </a:rPr>
              <a:t> (22 </a:t>
            </a:r>
            <a:r>
              <a:rPr lang="fr-FR" sz="9600" dirty="0" err="1">
                <a:effectLst/>
                <a:latin typeface="Calibri" panose="020F0502020204030204" pitchFamily="34" charset="0"/>
                <a:ea typeface="Calibri" panose="020F0502020204030204" pitchFamily="34" charset="0"/>
                <a:cs typeface="Times New Roman" panose="02020603050405020304" pitchFamily="18" charset="0"/>
              </a:rPr>
              <a:t>songs</a:t>
            </a:r>
            <a:r>
              <a:rPr lang="fr-FR" sz="9600" dirty="0">
                <a:effectLst/>
                <a:latin typeface="Calibri" panose="020F0502020204030204" pitchFamily="34" charset="0"/>
                <a:ea typeface="Calibri" panose="020F0502020204030204" pitchFamily="34" charset="0"/>
                <a:cs typeface="Times New Roman" panose="02020603050405020304" pitchFamily="18" charset="0"/>
              </a:rPr>
              <a:t>)</a:t>
            </a:r>
          </a:p>
          <a:p>
            <a:r>
              <a:rPr lang="fr-FR" sz="9600" dirty="0">
                <a:effectLst/>
                <a:latin typeface="Calibri" panose="020F0502020204030204" pitchFamily="34" charset="0"/>
                <a:ea typeface="Calibri" panose="020F0502020204030204" pitchFamily="34" charset="0"/>
                <a:cs typeface="Times New Roman" panose="02020603050405020304" pitchFamily="18" charset="0"/>
              </a:rPr>
              <a:t> 1930 </a:t>
            </a:r>
            <a:r>
              <a:rPr lang="fr-FR" sz="9600" i="1" dirty="0">
                <a:effectLst/>
                <a:latin typeface="Calibri" panose="020F0502020204030204" pitchFamily="34" charset="0"/>
                <a:ea typeface="Calibri" panose="020F0502020204030204" pitchFamily="34" charset="0"/>
                <a:cs typeface="Times New Roman" panose="02020603050405020304" pitchFamily="18" charset="0"/>
              </a:rPr>
              <a:t>Girl </a:t>
            </a:r>
            <a:r>
              <a:rPr lang="fr-FR" sz="9600" i="1" dirty="0" err="1">
                <a:effectLst/>
                <a:latin typeface="Calibri" panose="020F0502020204030204" pitchFamily="34" charset="0"/>
                <a:ea typeface="Calibri" panose="020F0502020204030204" pitchFamily="34" charset="0"/>
                <a:cs typeface="Times New Roman" panose="02020603050405020304" pitchFamily="18" charset="0"/>
              </a:rPr>
              <a:t>Crazy</a:t>
            </a:r>
            <a:r>
              <a:rPr lang="fr-FR" sz="9600" i="1" dirty="0">
                <a:effectLst/>
                <a:latin typeface="Calibri" panose="020F0502020204030204" pitchFamily="34" charset="0"/>
                <a:ea typeface="Calibri" panose="020F0502020204030204" pitchFamily="34" charset="0"/>
                <a:cs typeface="Times New Roman" panose="02020603050405020304" pitchFamily="18" charset="0"/>
              </a:rPr>
              <a:t> </a:t>
            </a:r>
            <a:r>
              <a:rPr lang="fr-FR" sz="9600" dirty="0">
                <a:effectLst/>
                <a:latin typeface="Calibri" panose="020F0502020204030204" pitchFamily="34" charset="0"/>
                <a:ea typeface="Calibri" panose="020F0502020204030204" pitchFamily="34" charset="0"/>
                <a:cs typeface="Times New Roman" panose="02020603050405020304" pitchFamily="18" charset="0"/>
              </a:rPr>
              <a:t>(28 </a:t>
            </a:r>
            <a:r>
              <a:rPr lang="fr-FR" sz="9600" dirty="0" err="1">
                <a:effectLst/>
                <a:latin typeface="Calibri" panose="020F0502020204030204" pitchFamily="34" charset="0"/>
                <a:ea typeface="Calibri" panose="020F0502020204030204" pitchFamily="34" charset="0"/>
                <a:cs typeface="Times New Roman" panose="02020603050405020304" pitchFamily="18" charset="0"/>
              </a:rPr>
              <a:t>songs</a:t>
            </a:r>
            <a:r>
              <a:rPr lang="fr-FR" sz="96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fr-FR" sz="9600" dirty="0">
                <a:effectLst/>
                <a:latin typeface="Calibri" panose="020F0502020204030204" pitchFamily="34" charset="0"/>
                <a:ea typeface="Calibri" panose="020F0502020204030204" pitchFamily="34" charset="0"/>
                <a:cs typeface="Times New Roman" panose="02020603050405020304" pitchFamily="18" charset="0"/>
              </a:rPr>
              <a:t>Diptyque:</a:t>
            </a:r>
          </a:p>
          <a:p>
            <a:r>
              <a:rPr lang="fr-FR" sz="9600" dirty="0">
                <a:effectLst/>
                <a:latin typeface="Calibri" panose="020F0502020204030204" pitchFamily="34" charset="0"/>
                <a:ea typeface="Calibri" panose="020F0502020204030204" pitchFamily="34" charset="0"/>
                <a:cs typeface="Times New Roman" panose="02020603050405020304" pitchFamily="18" charset="0"/>
              </a:rPr>
              <a:t>1931 </a:t>
            </a:r>
            <a:r>
              <a:rPr lang="fr-FR" sz="9600" i="1" dirty="0">
                <a:effectLst/>
                <a:latin typeface="Calibri" panose="020F0502020204030204" pitchFamily="34" charset="0"/>
                <a:ea typeface="Calibri" panose="020F0502020204030204" pitchFamily="34" charset="0"/>
                <a:cs typeface="Times New Roman" panose="02020603050405020304" pitchFamily="18" charset="0"/>
              </a:rPr>
              <a:t>Off </a:t>
            </a:r>
            <a:r>
              <a:rPr lang="fr-FR" sz="9600" i="1" dirty="0" err="1">
                <a:effectLst/>
                <a:latin typeface="Calibri" panose="020F0502020204030204" pitchFamily="34" charset="0"/>
                <a:ea typeface="Calibri" panose="020F0502020204030204" pitchFamily="34" charset="0"/>
                <a:cs typeface="Times New Roman" panose="02020603050405020304" pitchFamily="18" charset="0"/>
              </a:rPr>
              <a:t>Thee</a:t>
            </a:r>
            <a:r>
              <a:rPr lang="fr-FR" sz="9600" i="1" dirty="0">
                <a:effectLst/>
                <a:latin typeface="Calibri" panose="020F0502020204030204" pitchFamily="34" charset="0"/>
                <a:ea typeface="Calibri" panose="020F0502020204030204" pitchFamily="34" charset="0"/>
                <a:cs typeface="Times New Roman" panose="02020603050405020304" pitchFamily="18" charset="0"/>
              </a:rPr>
              <a:t> I </a:t>
            </a:r>
            <a:r>
              <a:rPr lang="fr-FR" sz="9600" i="1" dirty="0" err="1">
                <a:effectLst/>
                <a:latin typeface="Calibri" panose="020F0502020204030204" pitchFamily="34" charset="0"/>
                <a:ea typeface="Calibri" panose="020F0502020204030204" pitchFamily="34" charset="0"/>
                <a:cs typeface="Times New Roman" panose="02020603050405020304" pitchFamily="18" charset="0"/>
              </a:rPr>
              <a:t>Sing</a:t>
            </a:r>
            <a:r>
              <a:rPr lang="fr-FR" sz="9600" dirty="0">
                <a:effectLst/>
                <a:latin typeface="Calibri" panose="020F0502020204030204" pitchFamily="34" charset="0"/>
                <a:ea typeface="Calibri" panose="020F0502020204030204" pitchFamily="34" charset="0"/>
                <a:cs typeface="Times New Roman" panose="02020603050405020304" pitchFamily="18" charset="0"/>
              </a:rPr>
              <a:t> - 1933 </a:t>
            </a:r>
            <a:r>
              <a:rPr lang="fr-FR" sz="9600" i="1" dirty="0" err="1">
                <a:effectLst/>
                <a:latin typeface="Calibri" panose="020F0502020204030204" pitchFamily="34" charset="0"/>
                <a:ea typeface="Calibri" panose="020F0502020204030204" pitchFamily="34" charset="0"/>
                <a:cs typeface="Times New Roman" panose="02020603050405020304" pitchFamily="18" charset="0"/>
              </a:rPr>
              <a:t>Let’Em</a:t>
            </a:r>
            <a:r>
              <a:rPr lang="fr-FR" sz="9600" i="1" dirty="0">
                <a:effectLst/>
                <a:latin typeface="Calibri" panose="020F0502020204030204" pitchFamily="34" charset="0"/>
                <a:ea typeface="Calibri" panose="020F0502020204030204" pitchFamily="34" charset="0"/>
                <a:cs typeface="Times New Roman" panose="02020603050405020304" pitchFamily="18" charset="0"/>
              </a:rPr>
              <a:t> </a:t>
            </a:r>
            <a:r>
              <a:rPr lang="fr-FR" sz="9600" i="1" dirty="0" err="1">
                <a:effectLst/>
                <a:latin typeface="Calibri" panose="020F0502020204030204" pitchFamily="34" charset="0"/>
                <a:ea typeface="Calibri" panose="020F0502020204030204" pitchFamily="34" charset="0"/>
                <a:cs typeface="Times New Roman" panose="02020603050405020304" pitchFamily="18" charset="0"/>
              </a:rPr>
              <a:t>Eat</a:t>
            </a:r>
            <a:r>
              <a:rPr lang="fr-FR" sz="9600" i="1" dirty="0">
                <a:effectLst/>
                <a:latin typeface="Calibri" panose="020F0502020204030204" pitchFamily="34" charset="0"/>
                <a:ea typeface="Calibri" panose="020F0502020204030204" pitchFamily="34" charset="0"/>
                <a:cs typeface="Times New Roman" panose="02020603050405020304" pitchFamily="18" charset="0"/>
              </a:rPr>
              <a:t> Cake</a:t>
            </a:r>
            <a:r>
              <a:rPr lang="fr-FR" sz="9600" dirty="0">
                <a:effectLst/>
                <a:latin typeface="Calibri" panose="020F0502020204030204" pitchFamily="34" charset="0"/>
                <a:ea typeface="Calibri" panose="020F0502020204030204" pitchFamily="34" charset="0"/>
                <a:cs typeface="Times New Roman" panose="02020603050405020304" pitchFamily="18" charset="0"/>
              </a:rPr>
              <a:t> (livrets Kaufman et </a:t>
            </a:r>
            <a:r>
              <a:rPr lang="fr-FR" sz="9600" dirty="0" err="1">
                <a:effectLst/>
                <a:latin typeface="Calibri" panose="020F0502020204030204" pitchFamily="34" charset="0"/>
                <a:ea typeface="Calibri" panose="020F0502020204030204" pitchFamily="34" charset="0"/>
                <a:cs typeface="Times New Roman" panose="02020603050405020304" pitchFamily="18" charset="0"/>
              </a:rPr>
              <a:t>Riskind</a:t>
            </a:r>
            <a:r>
              <a:rPr lang="fr-FR" sz="96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fr-FR" sz="9600" dirty="0">
                <a:effectLst/>
                <a:latin typeface="Calibri" panose="020F0502020204030204" pitchFamily="34" charset="0"/>
                <a:ea typeface="Calibri" panose="020F0502020204030204" pitchFamily="34" charset="0"/>
                <a:cs typeface="Times New Roman" panose="02020603050405020304" pitchFamily="18" charset="0"/>
              </a:rPr>
              <a:t> </a:t>
            </a:r>
          </a:p>
          <a:p>
            <a:endParaRPr lang="fr-FR" dirty="0"/>
          </a:p>
        </p:txBody>
      </p:sp>
      <p:pic>
        <p:nvPicPr>
          <p:cNvPr id="6" name="Image 5">
            <a:extLst>
              <a:ext uri="{FF2B5EF4-FFF2-40B4-BE49-F238E27FC236}">
                <a16:creationId xmlns:a16="http://schemas.microsoft.com/office/drawing/2014/main" id="{28449B95-F46A-F945-816B-0364DD50ACFF}"/>
              </a:ext>
            </a:extLst>
          </p:cNvPr>
          <p:cNvPicPr>
            <a:picLocks noChangeAspect="1"/>
          </p:cNvPicPr>
          <p:nvPr/>
        </p:nvPicPr>
        <p:blipFill>
          <a:blip r:embed="rId2"/>
          <a:stretch>
            <a:fillRect/>
          </a:stretch>
        </p:blipFill>
        <p:spPr>
          <a:xfrm>
            <a:off x="5908806" y="1673496"/>
            <a:ext cx="1685370" cy="1980309"/>
          </a:xfrm>
          <a:prstGeom prst="rect">
            <a:avLst/>
          </a:prstGeom>
        </p:spPr>
      </p:pic>
      <p:pic>
        <p:nvPicPr>
          <p:cNvPr id="8" name="Image 7">
            <a:extLst>
              <a:ext uri="{FF2B5EF4-FFF2-40B4-BE49-F238E27FC236}">
                <a16:creationId xmlns:a16="http://schemas.microsoft.com/office/drawing/2014/main" id="{1AF97072-2416-7844-9650-CE3B0A51ECC2}"/>
              </a:ext>
            </a:extLst>
          </p:cNvPr>
          <p:cNvPicPr>
            <a:picLocks noChangeAspect="1"/>
          </p:cNvPicPr>
          <p:nvPr/>
        </p:nvPicPr>
        <p:blipFill>
          <a:blip r:embed="rId3"/>
          <a:stretch>
            <a:fillRect/>
          </a:stretch>
        </p:blipFill>
        <p:spPr>
          <a:xfrm>
            <a:off x="8493777" y="1785898"/>
            <a:ext cx="2178398" cy="1755504"/>
          </a:xfrm>
          <a:prstGeom prst="rect">
            <a:avLst/>
          </a:prstGeom>
        </p:spPr>
      </p:pic>
    </p:spTree>
    <p:extLst>
      <p:ext uri="{BB962C8B-B14F-4D97-AF65-F5344CB8AC3E}">
        <p14:creationId xmlns:p14="http://schemas.microsoft.com/office/powerpoint/2010/main" val="3338884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829737-205B-0942-A2C2-7AA2C6245F0E}"/>
              </a:ext>
            </a:extLst>
          </p:cNvPr>
          <p:cNvSpPr>
            <a:spLocks noGrp="1"/>
          </p:cNvSpPr>
          <p:nvPr>
            <p:ph type="title"/>
          </p:nvPr>
        </p:nvSpPr>
        <p:spPr/>
        <p:txBody>
          <a:bodyPr/>
          <a:lstStyle/>
          <a:p>
            <a:r>
              <a:rPr lang="fr-FR" dirty="0"/>
              <a:t>1</a:t>
            </a:r>
          </a:p>
        </p:txBody>
      </p:sp>
      <p:pic>
        <p:nvPicPr>
          <p:cNvPr id="5" name="Espace réservé du contenu 4">
            <a:extLst>
              <a:ext uri="{FF2B5EF4-FFF2-40B4-BE49-F238E27FC236}">
                <a16:creationId xmlns:a16="http://schemas.microsoft.com/office/drawing/2014/main" id="{86230DCC-2F4C-C14D-948F-03991AB2026C}"/>
              </a:ext>
            </a:extLst>
          </p:cNvPr>
          <p:cNvPicPr>
            <a:picLocks noGrp="1" noChangeAspect="1"/>
          </p:cNvPicPr>
          <p:nvPr>
            <p:ph idx="1"/>
          </p:nvPr>
        </p:nvPicPr>
        <p:blipFill>
          <a:blip r:embed="rId2"/>
          <a:stretch>
            <a:fillRect/>
          </a:stretch>
        </p:blipFill>
        <p:spPr>
          <a:xfrm>
            <a:off x="2942109" y="1345843"/>
            <a:ext cx="9249891" cy="5203064"/>
          </a:xfrm>
        </p:spPr>
      </p:pic>
      <p:pic>
        <p:nvPicPr>
          <p:cNvPr id="7" name="Image 6">
            <a:extLst>
              <a:ext uri="{FF2B5EF4-FFF2-40B4-BE49-F238E27FC236}">
                <a16:creationId xmlns:a16="http://schemas.microsoft.com/office/drawing/2014/main" id="{4CDE42B2-23B4-6D44-AE0F-0FF962D93DAF}"/>
              </a:ext>
            </a:extLst>
          </p:cNvPr>
          <p:cNvPicPr>
            <a:picLocks noChangeAspect="1"/>
          </p:cNvPicPr>
          <p:nvPr/>
        </p:nvPicPr>
        <p:blipFill>
          <a:blip r:embed="rId3"/>
          <a:stretch>
            <a:fillRect/>
          </a:stretch>
        </p:blipFill>
        <p:spPr>
          <a:xfrm>
            <a:off x="218983" y="365124"/>
            <a:ext cx="3477254" cy="5372358"/>
          </a:xfrm>
          <a:prstGeom prst="rect">
            <a:avLst/>
          </a:prstGeom>
        </p:spPr>
      </p:pic>
    </p:spTree>
    <p:extLst>
      <p:ext uri="{BB962C8B-B14F-4D97-AF65-F5344CB8AC3E}">
        <p14:creationId xmlns:p14="http://schemas.microsoft.com/office/powerpoint/2010/main" val="631170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88E2B-F034-8F4E-B049-E1888BE50E23}"/>
              </a:ext>
            </a:extLst>
          </p:cNvPr>
          <p:cNvSpPr>
            <a:spLocks noGrp="1"/>
          </p:cNvSpPr>
          <p:nvPr>
            <p:ph type="title"/>
          </p:nvPr>
        </p:nvSpPr>
        <p:spPr/>
        <p:txBody>
          <a:bodyPr>
            <a:normAutofit/>
          </a:bodyPr>
          <a:lstStyle/>
          <a:p>
            <a:r>
              <a:rPr lang="fr-FR" sz="2800" b="1" dirty="0"/>
              <a:t>George et Ira Gershwin</a:t>
            </a:r>
          </a:p>
        </p:txBody>
      </p:sp>
      <p:sp>
        <p:nvSpPr>
          <p:cNvPr id="3" name="Espace réservé du contenu 2">
            <a:extLst>
              <a:ext uri="{FF2B5EF4-FFF2-40B4-BE49-F238E27FC236}">
                <a16:creationId xmlns:a16="http://schemas.microsoft.com/office/drawing/2014/main" id="{A1069A64-1CD7-C641-9764-F412C415E088}"/>
              </a:ext>
            </a:extLst>
          </p:cNvPr>
          <p:cNvSpPr>
            <a:spLocks noGrp="1"/>
          </p:cNvSpPr>
          <p:nvPr>
            <p:ph idx="1"/>
          </p:nvPr>
        </p:nvSpPr>
        <p:spPr/>
        <p:txBody>
          <a:bodyPr/>
          <a:lstStyle/>
          <a:p>
            <a:pPr marL="0" indent="0">
              <a:buNone/>
            </a:pPr>
            <a:r>
              <a:rPr lang="fr-FR" sz="2000" dirty="0">
                <a:effectLst/>
                <a:latin typeface="Calibri" panose="020F0502020204030204" pitchFamily="34" charset="0"/>
                <a:ea typeface="Calibri" panose="020F0502020204030204" pitchFamily="34" charset="0"/>
                <a:cs typeface="Times New Roman" panose="02020603050405020304" pitchFamily="18" charset="0"/>
              </a:rPr>
              <a:t>Installation à Hollywood à l’été 1936 - Musiques pour films :</a:t>
            </a:r>
          </a:p>
          <a:p>
            <a:r>
              <a:rPr lang="fr-FR" sz="2000" dirty="0">
                <a:effectLst/>
                <a:latin typeface="Calibri" panose="020F0502020204030204" pitchFamily="34" charset="0"/>
                <a:ea typeface="Calibri" panose="020F0502020204030204" pitchFamily="34" charset="0"/>
                <a:cs typeface="Times New Roman" panose="02020603050405020304" pitchFamily="18" charset="0"/>
              </a:rPr>
              <a:t>1936, </a:t>
            </a:r>
            <a:r>
              <a:rPr lang="fr-FR" sz="2000" i="1" dirty="0" err="1">
                <a:effectLst/>
                <a:latin typeface="Calibri" panose="020F0502020204030204" pitchFamily="34" charset="0"/>
                <a:ea typeface="Calibri" panose="020F0502020204030204" pitchFamily="34" charset="0"/>
                <a:cs typeface="Times New Roman" panose="02020603050405020304" pitchFamily="18" charset="0"/>
              </a:rPr>
              <a:t>Shall</a:t>
            </a:r>
            <a:r>
              <a:rPr lang="fr-FR" sz="2000" i="1" dirty="0">
                <a:effectLst/>
                <a:latin typeface="Calibri" panose="020F0502020204030204" pitchFamily="34" charset="0"/>
                <a:ea typeface="Calibri" panose="020F0502020204030204" pitchFamily="34" charset="0"/>
                <a:cs typeface="Times New Roman" panose="02020603050405020304" pitchFamily="18" charset="0"/>
              </a:rPr>
              <a:t> </a:t>
            </a:r>
            <a:r>
              <a:rPr lang="fr-FR" sz="2000" i="1" dirty="0" err="1">
                <a:effectLst/>
                <a:latin typeface="Calibri" panose="020F0502020204030204" pitchFamily="34" charset="0"/>
                <a:ea typeface="Calibri" panose="020F0502020204030204" pitchFamily="34" charset="0"/>
                <a:cs typeface="Times New Roman" panose="02020603050405020304" pitchFamily="18" charset="0"/>
              </a:rPr>
              <a:t>We</a:t>
            </a:r>
            <a:r>
              <a:rPr lang="fr-FR" sz="2000" i="1" dirty="0">
                <a:effectLst/>
                <a:latin typeface="Calibri" panose="020F0502020204030204" pitchFamily="34" charset="0"/>
                <a:ea typeface="Calibri" panose="020F0502020204030204" pitchFamily="34" charset="0"/>
                <a:cs typeface="Times New Roman" panose="02020603050405020304" pitchFamily="18" charset="0"/>
              </a:rPr>
              <a:t> Dance</a:t>
            </a:r>
            <a:r>
              <a:rPr lang="fr-FR" sz="2000" dirty="0">
                <a:effectLst/>
                <a:latin typeface="Calibri" panose="020F0502020204030204" pitchFamily="34" charset="0"/>
                <a:ea typeface="Calibri" panose="020F0502020204030204" pitchFamily="34" charset="0"/>
                <a:cs typeface="Times New Roman" panose="02020603050405020304" pitchFamily="18" charset="0"/>
              </a:rPr>
              <a:t> (de Mark </a:t>
            </a:r>
            <a:r>
              <a:rPr lang="fr-FR" sz="2000" dirty="0" err="1">
                <a:effectLst/>
                <a:latin typeface="Calibri" panose="020F0502020204030204" pitchFamily="34" charset="0"/>
                <a:ea typeface="Calibri" panose="020F0502020204030204" pitchFamily="34" charset="0"/>
                <a:cs typeface="Times New Roman" panose="02020603050405020304" pitchFamily="18" charset="0"/>
              </a:rPr>
              <a:t>Sandrich</a:t>
            </a:r>
            <a:r>
              <a:rPr lang="fr-FR" sz="2000" dirty="0">
                <a:effectLst/>
                <a:latin typeface="Calibri" panose="020F0502020204030204" pitchFamily="34" charset="0"/>
                <a:ea typeface="Calibri" panose="020F0502020204030204" pitchFamily="34" charset="0"/>
                <a:cs typeface="Times New Roman" panose="02020603050405020304" pitchFamily="18" charset="0"/>
              </a:rPr>
              <a:t>, avec Fred Astaire)</a:t>
            </a:r>
          </a:p>
          <a:p>
            <a:r>
              <a:rPr lang="fr-FR" sz="2000" dirty="0">
                <a:effectLst/>
                <a:latin typeface="Calibri" panose="020F0502020204030204" pitchFamily="34" charset="0"/>
                <a:ea typeface="Calibri" panose="020F0502020204030204" pitchFamily="34" charset="0"/>
                <a:cs typeface="Times New Roman" panose="02020603050405020304" pitchFamily="18" charset="0"/>
              </a:rPr>
              <a:t>1937, </a:t>
            </a:r>
            <a:r>
              <a:rPr lang="fr-FR" sz="2000" i="1" dirty="0">
                <a:effectLst/>
                <a:latin typeface="Calibri" panose="020F0502020204030204" pitchFamily="34" charset="0"/>
                <a:ea typeface="Calibri" panose="020F0502020204030204" pitchFamily="34" charset="0"/>
                <a:cs typeface="Times New Roman" panose="02020603050405020304" pitchFamily="18" charset="0"/>
              </a:rPr>
              <a:t>A </a:t>
            </a:r>
            <a:r>
              <a:rPr lang="fr-FR" sz="2000" i="1" dirty="0" err="1">
                <a:effectLst/>
                <a:latin typeface="Calibri" panose="020F0502020204030204" pitchFamily="34" charset="0"/>
                <a:ea typeface="Calibri" panose="020F0502020204030204" pitchFamily="34" charset="0"/>
                <a:cs typeface="Times New Roman" panose="02020603050405020304" pitchFamily="18" charset="0"/>
              </a:rPr>
              <a:t>Damsel</a:t>
            </a:r>
            <a:r>
              <a:rPr lang="fr-FR" sz="2000" i="1" dirty="0">
                <a:effectLst/>
                <a:latin typeface="Calibri" panose="020F0502020204030204" pitchFamily="34" charset="0"/>
                <a:ea typeface="Calibri" panose="020F0502020204030204" pitchFamily="34" charset="0"/>
                <a:cs typeface="Times New Roman" panose="02020603050405020304" pitchFamily="18" charset="0"/>
              </a:rPr>
              <a:t> in </a:t>
            </a:r>
            <a:r>
              <a:rPr lang="fr-FR" sz="2000" i="1" dirty="0" err="1">
                <a:effectLst/>
                <a:latin typeface="Calibri" panose="020F0502020204030204" pitchFamily="34" charset="0"/>
                <a:ea typeface="Calibri" panose="020F0502020204030204" pitchFamily="34" charset="0"/>
                <a:cs typeface="Times New Roman" panose="02020603050405020304" pitchFamily="18" charset="0"/>
              </a:rPr>
              <a:t>Distress</a:t>
            </a:r>
            <a:r>
              <a:rPr lang="fr-FR" sz="2000" dirty="0">
                <a:effectLst/>
                <a:latin typeface="Calibri" panose="020F0502020204030204" pitchFamily="34" charset="0"/>
                <a:ea typeface="Calibri" panose="020F0502020204030204" pitchFamily="34" charset="0"/>
                <a:cs typeface="Times New Roman" panose="02020603050405020304" pitchFamily="18" charset="0"/>
              </a:rPr>
              <a:t> (de G. Stevens, avec Fred Astaire, Joan Fontaine)</a:t>
            </a:r>
          </a:p>
          <a:p>
            <a:r>
              <a:rPr lang="fr-FR" sz="2000" i="1" dirty="0">
                <a:effectLst/>
                <a:latin typeface="Calibri" panose="020F0502020204030204" pitchFamily="34" charset="0"/>
                <a:ea typeface="Calibri" panose="020F0502020204030204" pitchFamily="34" charset="0"/>
                <a:cs typeface="Times New Roman" panose="02020603050405020304" pitchFamily="18" charset="0"/>
              </a:rPr>
              <a:t>The Goldwyn </a:t>
            </a:r>
            <a:r>
              <a:rPr lang="fr-FR" sz="2000" i="1" dirty="0" err="1">
                <a:effectLst/>
                <a:latin typeface="Calibri" panose="020F0502020204030204" pitchFamily="34" charset="0"/>
                <a:ea typeface="Calibri" panose="020F0502020204030204" pitchFamily="34" charset="0"/>
                <a:cs typeface="Times New Roman" panose="02020603050405020304" pitchFamily="18" charset="0"/>
              </a:rPr>
              <a:t>Follies</a:t>
            </a:r>
            <a:r>
              <a:rPr lang="fr-FR" sz="2000" dirty="0">
                <a:effectLst/>
                <a:latin typeface="Calibri" panose="020F0502020204030204" pitchFamily="34" charset="0"/>
                <a:ea typeface="Calibri" panose="020F0502020204030204" pitchFamily="34" charset="0"/>
                <a:cs typeface="Times New Roman" panose="02020603050405020304" pitchFamily="18" charset="0"/>
              </a:rPr>
              <a:t> (de G. Marshall)</a:t>
            </a:r>
          </a:p>
          <a:p>
            <a:endParaRPr lang="fr-FR" dirty="0"/>
          </a:p>
        </p:txBody>
      </p:sp>
      <p:pic>
        <p:nvPicPr>
          <p:cNvPr id="5" name="Image 4">
            <a:extLst>
              <a:ext uri="{FF2B5EF4-FFF2-40B4-BE49-F238E27FC236}">
                <a16:creationId xmlns:a16="http://schemas.microsoft.com/office/drawing/2014/main" id="{0262FE2B-F902-F148-9417-2B1D06929C84}"/>
              </a:ext>
            </a:extLst>
          </p:cNvPr>
          <p:cNvPicPr>
            <a:picLocks noChangeAspect="1"/>
          </p:cNvPicPr>
          <p:nvPr/>
        </p:nvPicPr>
        <p:blipFill>
          <a:blip r:embed="rId2"/>
          <a:stretch>
            <a:fillRect/>
          </a:stretch>
        </p:blipFill>
        <p:spPr>
          <a:xfrm>
            <a:off x="7941502" y="254946"/>
            <a:ext cx="2084802" cy="2391656"/>
          </a:xfrm>
          <a:prstGeom prst="rect">
            <a:avLst/>
          </a:prstGeom>
        </p:spPr>
      </p:pic>
      <p:pic>
        <p:nvPicPr>
          <p:cNvPr id="7" name="Image 6">
            <a:extLst>
              <a:ext uri="{FF2B5EF4-FFF2-40B4-BE49-F238E27FC236}">
                <a16:creationId xmlns:a16="http://schemas.microsoft.com/office/drawing/2014/main" id="{6A90EAAF-4EB2-E941-BCCF-6132B60EFDC8}"/>
              </a:ext>
            </a:extLst>
          </p:cNvPr>
          <p:cNvPicPr>
            <a:picLocks noChangeAspect="1"/>
          </p:cNvPicPr>
          <p:nvPr/>
        </p:nvPicPr>
        <p:blipFill>
          <a:blip r:embed="rId3"/>
          <a:stretch>
            <a:fillRect/>
          </a:stretch>
        </p:blipFill>
        <p:spPr>
          <a:xfrm>
            <a:off x="3117242" y="3429000"/>
            <a:ext cx="4824260" cy="3208479"/>
          </a:xfrm>
          <a:prstGeom prst="rect">
            <a:avLst/>
          </a:prstGeom>
        </p:spPr>
      </p:pic>
    </p:spTree>
    <p:extLst>
      <p:ext uri="{BB962C8B-B14F-4D97-AF65-F5344CB8AC3E}">
        <p14:creationId xmlns:p14="http://schemas.microsoft.com/office/powerpoint/2010/main" val="2068376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80DE26-D501-704F-BE6B-3F834179B7D4}"/>
              </a:ext>
            </a:extLst>
          </p:cNvPr>
          <p:cNvSpPr>
            <a:spLocks noGrp="1"/>
          </p:cNvSpPr>
          <p:nvPr>
            <p:ph type="title"/>
          </p:nvPr>
        </p:nvSpPr>
        <p:spPr/>
        <p:txBody>
          <a:bodyPr>
            <a:normAutofit fontScale="90000"/>
          </a:bodyPr>
          <a:lstStyle/>
          <a:p>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br>
              <a:rPr lang="fr-FR" sz="1800" dirty="0">
                <a:effectLst/>
                <a:latin typeface="Calibri" panose="020F0502020204030204" pitchFamily="34" charset="0"/>
                <a:ea typeface="Calibri" panose="020F0502020204030204" pitchFamily="34" charset="0"/>
                <a:cs typeface="Times New Roman" panose="02020603050405020304" pitchFamily="18" charset="0"/>
              </a:rPr>
            </a:br>
            <a:br>
              <a:rPr lang="fr-FR" sz="1800" dirty="0">
                <a:effectLst/>
                <a:latin typeface="Calibri" panose="020F0502020204030204" pitchFamily="34" charset="0"/>
                <a:ea typeface="Calibri" panose="020F0502020204030204" pitchFamily="34" charset="0"/>
                <a:cs typeface="Times New Roman" panose="02020603050405020304" pitchFamily="18" charset="0"/>
              </a:rPr>
            </a:br>
            <a:br>
              <a:rPr lang="fr-FR" sz="1800" dirty="0">
                <a:effectLst/>
                <a:latin typeface="Calibri" panose="020F0502020204030204" pitchFamily="34" charset="0"/>
                <a:ea typeface="Calibri" panose="020F0502020204030204" pitchFamily="34" charset="0"/>
                <a:cs typeface="Times New Roman" panose="02020603050405020304" pitchFamily="18" charset="0"/>
              </a:rPr>
            </a:br>
            <a:br>
              <a:rPr lang="fr-FR" sz="1800" dirty="0">
                <a:effectLst/>
                <a:latin typeface="Calibri" panose="020F0502020204030204" pitchFamily="34" charset="0"/>
                <a:ea typeface="Calibri" panose="020F0502020204030204" pitchFamily="34" charset="0"/>
                <a:cs typeface="Times New Roman" panose="02020603050405020304" pitchFamily="18" charset="0"/>
              </a:rPr>
            </a:br>
            <a:br>
              <a:rPr lang="fr-FR" sz="1800" dirty="0">
                <a:effectLst/>
                <a:latin typeface="Calibri" panose="020F0502020204030204" pitchFamily="34" charset="0"/>
                <a:ea typeface="Calibri" panose="020F0502020204030204" pitchFamily="34" charset="0"/>
                <a:cs typeface="Times New Roman" panose="02020603050405020304" pitchFamily="18" charset="0"/>
              </a:rPr>
            </a:br>
            <a:br>
              <a:rPr lang="fr-FR" sz="1800" dirty="0">
                <a:effectLst/>
                <a:latin typeface="Calibri" panose="020F0502020204030204" pitchFamily="34" charset="0"/>
                <a:ea typeface="Calibri" panose="020F0502020204030204" pitchFamily="34" charset="0"/>
                <a:cs typeface="Times New Roman" panose="02020603050405020304" pitchFamily="18" charset="0"/>
              </a:rPr>
            </a:br>
            <a:r>
              <a:rPr lang="fr-FR" sz="2700" b="1" dirty="0">
                <a:effectLst/>
                <a:latin typeface="Calibri" panose="020F0502020204030204" pitchFamily="34" charset="0"/>
                <a:ea typeface="Calibri" panose="020F0502020204030204" pitchFamily="34" charset="0"/>
                <a:cs typeface="Times New Roman" panose="02020603050405020304" pitchFamily="18" charset="0"/>
              </a:rPr>
              <a:t>IRVING BERLIN </a:t>
            </a:r>
            <a:r>
              <a:rPr lang="fr-FR" sz="1800" dirty="0">
                <a:effectLst/>
                <a:latin typeface="Calibri" panose="020F0502020204030204" pitchFamily="34" charset="0"/>
                <a:ea typeface="Calibri" panose="020F0502020204030204" pitchFamily="34" charset="0"/>
                <a:cs typeface="Times New Roman" panose="02020603050405020304" pitchFamily="18" charset="0"/>
              </a:rPr>
              <a:t>(1888-1989)</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Alexander’s</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Ragtime Band</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song</a:t>
            </a:r>
            <a:r>
              <a:rPr lang="fr-FR" sz="1800" dirty="0">
                <a:effectLst/>
                <a:latin typeface="Calibri" panose="020F0502020204030204" pitchFamily="34" charset="0"/>
                <a:ea typeface="Calibri" panose="020F0502020204030204" pitchFamily="34" charset="0"/>
                <a:cs typeface="Times New Roman" panose="02020603050405020304" pitchFamily="18" charset="0"/>
              </a:rPr>
              <a:t> donnée dans les «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Ziegfeld</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Follies</a:t>
            </a:r>
            <a:r>
              <a:rPr lang="fr-FR" sz="1800" dirty="0">
                <a:effectLst/>
                <a:latin typeface="Calibri" panose="020F0502020204030204" pitchFamily="34" charset="0"/>
                <a:ea typeface="Calibri" panose="020F0502020204030204" pitchFamily="34" charset="0"/>
                <a:cs typeface="Times New Roman" panose="02020603050405020304" pitchFamily="18" charset="0"/>
              </a:rPr>
              <a:t> » de 1911). Repris dans le film «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La Folle Parade</a:t>
            </a:r>
            <a:r>
              <a:rPr lang="fr-FR" sz="1800" dirty="0">
                <a:effectLst/>
                <a:latin typeface="Calibri" panose="020F0502020204030204" pitchFamily="34" charset="0"/>
                <a:ea typeface="Calibri" panose="020F0502020204030204" pitchFamily="34" charset="0"/>
                <a:cs typeface="Times New Roman" panose="02020603050405020304" pitchFamily="18" charset="0"/>
              </a:rPr>
              <a:t> » en 1938.</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r>
              <a:rPr lang="fr-FR" sz="1800" i="1" dirty="0">
                <a:effectLst/>
                <a:latin typeface="Calibri" panose="020F0502020204030204" pitchFamily="34" charset="0"/>
                <a:ea typeface="Calibri" panose="020F0502020204030204" pitchFamily="34" charset="0"/>
                <a:cs typeface="Times New Roman" panose="02020603050405020304" pitchFamily="18" charset="0"/>
              </a:rPr>
              <a:t>A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Pretty</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Girl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is</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like</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a Melody</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Ziegfeld</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Follies</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de 1919, repris dans le film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Le Grand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Ziegfeld</a:t>
            </a:r>
            <a:r>
              <a:rPr lang="fr-FR" sz="1800" i="1" dirty="0">
                <a:effectLst/>
                <a:latin typeface="Calibri" panose="020F0502020204030204" pitchFamily="34" charset="0"/>
                <a:ea typeface="Calibri" panose="020F0502020204030204" pitchFamily="34" charset="0"/>
                <a:cs typeface="Times New Roman" panose="02020603050405020304" pitchFamily="18" charset="0"/>
              </a:rPr>
              <a:t>,</a:t>
            </a:r>
            <a:r>
              <a:rPr lang="fr-FR" sz="1800" dirty="0">
                <a:effectLst/>
                <a:latin typeface="Calibri" panose="020F0502020204030204" pitchFamily="34" charset="0"/>
                <a:ea typeface="Calibri" panose="020F0502020204030204" pitchFamily="34" charset="0"/>
                <a:cs typeface="Times New Roman" panose="02020603050405020304" pitchFamily="18" charset="0"/>
              </a:rPr>
              <a:t> 1936).</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r>
              <a:rPr lang="fr-FR" sz="1800" dirty="0">
                <a:effectLst/>
                <a:latin typeface="Calibri" panose="020F0502020204030204" pitchFamily="34" charset="0"/>
                <a:ea typeface="Calibri" panose="020F0502020204030204" pitchFamily="34" charset="0"/>
                <a:cs typeface="Times New Roman" panose="02020603050405020304" pitchFamily="18" charset="0"/>
              </a:rPr>
              <a:t>1954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La Joyeuse Parade </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There’s</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No Business As Show Business</a:t>
            </a:r>
            <a:r>
              <a:rPr lang="fr-FR" sz="1800" dirty="0">
                <a:effectLst/>
                <a:latin typeface="Calibri" panose="020F0502020204030204" pitchFamily="34" charset="0"/>
                <a:ea typeface="Calibri" panose="020F0502020204030204" pitchFamily="34" charset="0"/>
                <a:cs typeface="Times New Roman" panose="02020603050405020304" pitchFamily="18" charset="0"/>
              </a:rPr>
              <a:t>), de W. Lang, avec Ethel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Merman</a:t>
            </a:r>
            <a:r>
              <a:rPr lang="fr-FR" sz="1800" dirty="0">
                <a:effectLst/>
                <a:latin typeface="Calibri" panose="020F0502020204030204" pitchFamily="34" charset="0"/>
                <a:ea typeface="Calibri" panose="020F0502020204030204" pitchFamily="34" charset="0"/>
                <a:cs typeface="Times New Roman" panose="02020603050405020304" pitchFamily="18" charset="0"/>
              </a:rPr>
              <a:t>, Donald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O’Connor</a:t>
            </a:r>
            <a:r>
              <a:rPr lang="fr-FR" sz="1800" dirty="0">
                <a:effectLst/>
                <a:latin typeface="Calibri" panose="020F0502020204030204" pitchFamily="34" charset="0"/>
                <a:ea typeface="Calibri" panose="020F0502020204030204" pitchFamily="34" charset="0"/>
                <a:cs typeface="Times New Roman" panose="02020603050405020304" pitchFamily="18" charset="0"/>
              </a:rPr>
              <a:t>, Marilyn Monroe</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r>
              <a:rPr lang="fr-FR" sz="1800" b="1" dirty="0">
                <a:effectLst/>
                <a:latin typeface="Calibri" panose="020F0502020204030204" pitchFamily="34" charset="0"/>
                <a:ea typeface="Calibri" panose="020F0502020204030204" pitchFamily="34" charset="0"/>
                <a:cs typeface="Times New Roman" panose="02020603050405020304" pitchFamily="18" charset="0"/>
              </a:rPr>
              <a:t>Comédies musicales </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Watch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Your</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Step</a:t>
            </a:r>
            <a:r>
              <a:rPr lang="fr-FR" sz="1800" dirty="0">
                <a:effectLst/>
                <a:latin typeface="Calibri" panose="020F0502020204030204" pitchFamily="34" charset="0"/>
                <a:ea typeface="Calibri" panose="020F0502020204030204" pitchFamily="34" charset="0"/>
                <a:cs typeface="Times New Roman" panose="02020603050405020304" pitchFamily="18" charset="0"/>
              </a:rPr>
              <a:t> (1914)</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r>
              <a:rPr lang="fr-FR" sz="1800" i="1" dirty="0">
                <a:effectLst/>
                <a:latin typeface="Calibri" panose="020F0502020204030204" pitchFamily="34" charset="0"/>
                <a:ea typeface="Calibri" panose="020F0502020204030204" pitchFamily="34" charset="0"/>
                <a:cs typeface="Times New Roman" panose="02020603050405020304" pitchFamily="18" charset="0"/>
              </a:rPr>
              <a:t>The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Cocoanuts</a:t>
            </a:r>
            <a:r>
              <a:rPr lang="fr-FR" sz="1800" dirty="0">
                <a:effectLst/>
                <a:latin typeface="Calibri" panose="020F0502020204030204" pitchFamily="34" charset="0"/>
                <a:ea typeface="Calibri" panose="020F0502020204030204" pitchFamily="34" charset="0"/>
                <a:cs typeface="Times New Roman" panose="02020603050405020304" pitchFamily="18" charset="0"/>
              </a:rPr>
              <a:t> (1925-26, avec les Marx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Brothers</a:t>
            </a:r>
            <a:r>
              <a:rPr lang="fr-FR" sz="1800" dirty="0">
                <a:effectLst/>
                <a:latin typeface="Calibri" panose="020F0502020204030204" pitchFamily="34" charset="0"/>
                <a:ea typeface="Calibri" panose="020F0502020204030204" pitchFamily="34" charset="0"/>
                <a:cs typeface="Times New Roman" panose="02020603050405020304" pitchFamily="18" charset="0"/>
              </a:rPr>
              <a:t>). Adaptation filmée en 1929</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r>
              <a:rPr lang="fr-FR" sz="1800" i="1" dirty="0">
                <a:effectLst/>
                <a:latin typeface="Calibri" panose="020F0502020204030204" pitchFamily="34" charset="0"/>
                <a:ea typeface="Calibri" panose="020F0502020204030204" pitchFamily="34" charset="0"/>
                <a:cs typeface="Times New Roman" panose="02020603050405020304" pitchFamily="18" charset="0"/>
              </a:rPr>
              <a:t>Top Hat</a:t>
            </a:r>
            <a:r>
              <a:rPr lang="fr-FR" sz="1800" dirty="0">
                <a:effectLst/>
                <a:latin typeface="Calibri" panose="020F0502020204030204" pitchFamily="34" charset="0"/>
                <a:ea typeface="Calibri" panose="020F0502020204030204" pitchFamily="34" charset="0"/>
                <a:cs typeface="Times New Roman" panose="02020603050405020304" pitchFamily="18" charset="0"/>
              </a:rPr>
              <a:t> avec Fred Astaire (1934)</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pic>
        <p:nvPicPr>
          <p:cNvPr id="5" name="Espace réservé du contenu 4">
            <a:extLst>
              <a:ext uri="{FF2B5EF4-FFF2-40B4-BE49-F238E27FC236}">
                <a16:creationId xmlns:a16="http://schemas.microsoft.com/office/drawing/2014/main" id="{8B7B9855-A8C8-4E4F-A095-3ED48470DD18}"/>
              </a:ext>
            </a:extLst>
          </p:cNvPr>
          <p:cNvPicPr>
            <a:picLocks noGrp="1" noChangeAspect="1"/>
          </p:cNvPicPr>
          <p:nvPr>
            <p:ph idx="1"/>
          </p:nvPr>
        </p:nvPicPr>
        <p:blipFill>
          <a:blip r:embed="rId2"/>
          <a:stretch>
            <a:fillRect/>
          </a:stretch>
        </p:blipFill>
        <p:spPr>
          <a:xfrm>
            <a:off x="1035483" y="3056623"/>
            <a:ext cx="2460494" cy="3176840"/>
          </a:xfrm>
        </p:spPr>
      </p:pic>
      <p:pic>
        <p:nvPicPr>
          <p:cNvPr id="7" name="Image 6">
            <a:extLst>
              <a:ext uri="{FF2B5EF4-FFF2-40B4-BE49-F238E27FC236}">
                <a16:creationId xmlns:a16="http://schemas.microsoft.com/office/drawing/2014/main" id="{81975E26-0175-2649-8944-989C3D94796D}"/>
              </a:ext>
            </a:extLst>
          </p:cNvPr>
          <p:cNvPicPr>
            <a:picLocks noChangeAspect="1"/>
          </p:cNvPicPr>
          <p:nvPr/>
        </p:nvPicPr>
        <p:blipFill>
          <a:blip r:embed="rId3"/>
          <a:stretch>
            <a:fillRect/>
          </a:stretch>
        </p:blipFill>
        <p:spPr>
          <a:xfrm>
            <a:off x="5574082" y="2646690"/>
            <a:ext cx="5582435" cy="4193804"/>
          </a:xfrm>
          <a:prstGeom prst="rect">
            <a:avLst/>
          </a:prstGeom>
        </p:spPr>
      </p:pic>
    </p:spTree>
    <p:extLst>
      <p:ext uri="{BB962C8B-B14F-4D97-AF65-F5344CB8AC3E}">
        <p14:creationId xmlns:p14="http://schemas.microsoft.com/office/powerpoint/2010/main" val="3988942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BC4892-4332-644E-BBAA-8706676104CA}"/>
              </a:ext>
            </a:extLst>
          </p:cNvPr>
          <p:cNvSpPr>
            <a:spLocks noGrp="1"/>
          </p:cNvSpPr>
          <p:nvPr>
            <p:ph type="title"/>
          </p:nvPr>
        </p:nvSpPr>
        <p:spPr/>
        <p:txBody>
          <a:bodyPr>
            <a:normAutofit/>
          </a:bodyPr>
          <a:lstStyle/>
          <a:p>
            <a:r>
              <a:rPr lang="fr-FR" sz="2400" dirty="0"/>
              <a:t>Quelques grands compositeurs de comédies musicales et de films musicaux</a:t>
            </a:r>
          </a:p>
        </p:txBody>
      </p:sp>
      <p:sp>
        <p:nvSpPr>
          <p:cNvPr id="3" name="Espace réservé du contenu 2">
            <a:extLst>
              <a:ext uri="{FF2B5EF4-FFF2-40B4-BE49-F238E27FC236}">
                <a16:creationId xmlns:a16="http://schemas.microsoft.com/office/drawing/2014/main" id="{1A496165-719D-C84C-AA3D-B3142E82044B}"/>
              </a:ext>
            </a:extLst>
          </p:cNvPr>
          <p:cNvSpPr>
            <a:spLocks noGrp="1"/>
          </p:cNvSpPr>
          <p:nvPr>
            <p:ph idx="1"/>
          </p:nvPr>
        </p:nvSpPr>
        <p:spPr>
          <a:xfrm>
            <a:off x="838200" y="1941533"/>
            <a:ext cx="10515600" cy="4235429"/>
          </a:xfrm>
        </p:spPr>
        <p:txBody>
          <a:bodyPr>
            <a:normAutofit fontScale="55000" lnSpcReduction="20000"/>
          </a:bodyPr>
          <a:lstStyle/>
          <a:p>
            <a:r>
              <a:rPr lang="fr-FR" sz="2900" b="1" dirty="0">
                <a:effectLst/>
                <a:latin typeface="Calibri" panose="020F0502020204030204" pitchFamily="34" charset="0"/>
                <a:ea typeface="Calibri" panose="020F0502020204030204" pitchFamily="34" charset="0"/>
                <a:cs typeface="Times New Roman" panose="02020603050405020304" pitchFamily="18" charset="0"/>
              </a:rPr>
              <a:t>Cole Porter </a:t>
            </a:r>
            <a:r>
              <a:rPr lang="fr-FR" sz="2900" dirty="0">
                <a:effectLst/>
                <a:latin typeface="Calibri" panose="020F0502020204030204" pitchFamily="34" charset="0"/>
                <a:ea typeface="Calibri" panose="020F0502020204030204" pitchFamily="34" charset="0"/>
                <a:cs typeface="Times New Roman" panose="02020603050405020304" pitchFamily="18" charset="0"/>
              </a:rPr>
              <a:t>(1891-1964)</a:t>
            </a:r>
          </a:p>
          <a:p>
            <a:r>
              <a:rPr lang="fr-FR" sz="2900" i="1" dirty="0" err="1">
                <a:effectLst/>
                <a:latin typeface="Calibri" panose="020F0502020204030204" pitchFamily="34" charset="0"/>
                <a:ea typeface="Calibri" panose="020F0502020204030204" pitchFamily="34" charset="0"/>
                <a:cs typeface="Times New Roman" panose="02020603050405020304" pitchFamily="18" charset="0"/>
              </a:rPr>
              <a:t>Fifty</a:t>
            </a:r>
            <a:r>
              <a:rPr lang="fr-FR" sz="2900" i="1" dirty="0">
                <a:effectLst/>
                <a:latin typeface="Calibri" panose="020F0502020204030204" pitchFamily="34" charset="0"/>
                <a:ea typeface="Calibri" panose="020F0502020204030204" pitchFamily="34" charset="0"/>
                <a:cs typeface="Times New Roman" panose="02020603050405020304" pitchFamily="18" charset="0"/>
              </a:rPr>
              <a:t> Million </a:t>
            </a:r>
            <a:r>
              <a:rPr lang="fr-FR" sz="2900" i="1" dirty="0" err="1">
                <a:effectLst/>
                <a:latin typeface="Calibri" panose="020F0502020204030204" pitchFamily="34" charset="0"/>
                <a:ea typeface="Calibri" panose="020F0502020204030204" pitchFamily="34" charset="0"/>
                <a:cs typeface="Times New Roman" panose="02020603050405020304" pitchFamily="18" charset="0"/>
              </a:rPr>
              <a:t>Frenchmen</a:t>
            </a:r>
            <a:r>
              <a:rPr lang="fr-FR" sz="2900" i="1" dirty="0">
                <a:effectLst/>
                <a:latin typeface="Calibri" panose="020F0502020204030204" pitchFamily="34" charset="0"/>
                <a:ea typeface="Calibri" panose="020F0502020204030204" pitchFamily="34" charset="0"/>
                <a:cs typeface="Times New Roman" panose="02020603050405020304" pitchFamily="18" charset="0"/>
              </a:rPr>
              <a:t>,</a:t>
            </a:r>
            <a:r>
              <a:rPr lang="fr-FR" sz="2900" dirty="0">
                <a:effectLst/>
                <a:latin typeface="Calibri" panose="020F0502020204030204" pitchFamily="34" charset="0"/>
                <a:ea typeface="Calibri" panose="020F0502020204030204" pitchFamily="34" charset="0"/>
                <a:cs typeface="Times New Roman" panose="02020603050405020304" pitchFamily="18" charset="0"/>
              </a:rPr>
              <a:t> 1929. Adapté au cinéma en 1931</a:t>
            </a:r>
          </a:p>
          <a:p>
            <a:r>
              <a:rPr lang="fr-FR" sz="2900" i="1" dirty="0" err="1">
                <a:effectLst/>
                <a:latin typeface="Calibri" panose="020F0502020204030204" pitchFamily="34" charset="0"/>
                <a:ea typeface="Calibri" panose="020F0502020204030204" pitchFamily="34" charset="0"/>
                <a:cs typeface="Times New Roman" panose="02020603050405020304" pitchFamily="18" charset="0"/>
              </a:rPr>
              <a:t>Anything</a:t>
            </a:r>
            <a:r>
              <a:rPr lang="fr-FR" sz="2900" i="1" dirty="0">
                <a:effectLst/>
                <a:latin typeface="Calibri" panose="020F0502020204030204" pitchFamily="34" charset="0"/>
                <a:ea typeface="Calibri" panose="020F0502020204030204" pitchFamily="34" charset="0"/>
                <a:cs typeface="Times New Roman" panose="02020603050405020304" pitchFamily="18" charset="0"/>
              </a:rPr>
              <a:t> Goes</a:t>
            </a:r>
            <a:r>
              <a:rPr lang="fr-FR" sz="2900" b="1" dirty="0">
                <a:effectLst/>
                <a:latin typeface="Calibri" panose="020F0502020204030204" pitchFamily="34" charset="0"/>
                <a:ea typeface="Calibri" panose="020F0502020204030204" pitchFamily="34" charset="0"/>
                <a:cs typeface="Times New Roman" panose="02020603050405020304" pitchFamily="18" charset="0"/>
              </a:rPr>
              <a:t> </a:t>
            </a:r>
            <a:r>
              <a:rPr lang="fr-FR" sz="2900" dirty="0">
                <a:effectLst/>
                <a:latin typeface="Calibri" panose="020F0502020204030204" pitchFamily="34" charset="0"/>
                <a:ea typeface="Calibri" panose="020F0502020204030204" pitchFamily="34" charset="0"/>
                <a:cs typeface="Times New Roman" panose="02020603050405020304" pitchFamily="18" charset="0"/>
              </a:rPr>
              <a:t>(1934), adaptation filmée en 1936</a:t>
            </a:r>
          </a:p>
          <a:p>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3100" b="1" dirty="0">
                <a:latin typeface="Calibri" panose="020F0502020204030204" pitchFamily="34" charset="0"/>
                <a:ea typeface="Calibri" panose="020F0502020204030204" pitchFamily="34" charset="0"/>
                <a:cs typeface="Times New Roman" panose="02020603050405020304" pitchFamily="18" charset="0"/>
              </a:rPr>
              <a:t>H</a:t>
            </a:r>
            <a:r>
              <a:rPr lang="fr-FR" sz="3100" b="1" dirty="0">
                <a:effectLst/>
                <a:latin typeface="Calibri" panose="020F0502020204030204" pitchFamily="34" charset="0"/>
                <a:ea typeface="Calibri" panose="020F0502020204030204" pitchFamily="34" charset="0"/>
                <a:cs typeface="Times New Roman" panose="02020603050405020304" pitchFamily="18" charset="0"/>
              </a:rPr>
              <a:t>e</a:t>
            </a:r>
            <a:r>
              <a:rPr lang="fr-FR" b="1" dirty="0">
                <a:effectLst/>
                <a:latin typeface="Calibri" panose="020F0502020204030204" pitchFamily="34" charset="0"/>
                <a:ea typeface="Calibri" panose="020F0502020204030204" pitchFamily="34" charset="0"/>
                <a:cs typeface="Times New Roman" panose="02020603050405020304" pitchFamily="18" charset="0"/>
              </a:rPr>
              <a:t>rbert </a:t>
            </a:r>
            <a:r>
              <a:rPr lang="fr-FR" b="1" dirty="0" err="1">
                <a:effectLst/>
                <a:latin typeface="Calibri" panose="020F0502020204030204" pitchFamily="34" charset="0"/>
                <a:ea typeface="Calibri" panose="020F0502020204030204" pitchFamily="34" charset="0"/>
                <a:cs typeface="Times New Roman" panose="02020603050405020304" pitchFamily="18" charset="0"/>
              </a:rPr>
              <a:t>Stothart</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r>
              <a:rPr lang="fr-FR" sz="2900" i="1" dirty="0">
                <a:effectLst/>
                <a:latin typeface="Calibri" panose="020F0502020204030204" pitchFamily="34" charset="0"/>
                <a:ea typeface="Calibri" panose="020F0502020204030204" pitchFamily="34" charset="0"/>
                <a:cs typeface="Times New Roman" panose="02020603050405020304" pitchFamily="18" charset="0"/>
              </a:rPr>
              <a:t>Rose-Marie</a:t>
            </a:r>
            <a:r>
              <a:rPr lang="fr-FR" sz="2900" dirty="0">
                <a:effectLst/>
                <a:latin typeface="Calibri" panose="020F0502020204030204" pitchFamily="34" charset="0"/>
                <a:ea typeface="Calibri" panose="020F0502020204030204" pitchFamily="34" charset="0"/>
                <a:cs typeface="Times New Roman" panose="02020603050405020304" pitchFamily="18" charset="0"/>
              </a:rPr>
              <a:t> (1924), collaboration avec Rudolf </a:t>
            </a:r>
            <a:r>
              <a:rPr lang="fr-FR" sz="2900" dirty="0" err="1">
                <a:effectLst/>
                <a:latin typeface="Calibri" panose="020F0502020204030204" pitchFamily="34" charset="0"/>
                <a:ea typeface="Calibri" panose="020F0502020204030204" pitchFamily="34" charset="0"/>
                <a:cs typeface="Times New Roman" panose="02020603050405020304" pitchFamily="18" charset="0"/>
              </a:rPr>
              <a:t>Friml</a:t>
            </a:r>
            <a:endParaRPr lang="fr-FR" sz="2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b="1" dirty="0">
                <a:effectLst/>
                <a:latin typeface="Calibri" panose="020F0502020204030204" pitchFamily="34" charset="0"/>
                <a:ea typeface="Calibri" panose="020F0502020204030204" pitchFamily="34" charset="0"/>
                <a:cs typeface="Times New Roman" panose="02020603050405020304" pitchFamily="18" charset="0"/>
              </a:rPr>
              <a:t>. Harold </a:t>
            </a:r>
            <a:r>
              <a:rPr lang="fr-FR" b="1" dirty="0" err="1">
                <a:effectLst/>
                <a:latin typeface="Calibri" panose="020F0502020204030204" pitchFamily="34" charset="0"/>
                <a:ea typeface="Calibri" panose="020F0502020204030204" pitchFamily="34" charset="0"/>
                <a:cs typeface="Times New Roman" panose="02020603050405020304" pitchFamily="18" charset="0"/>
              </a:rPr>
              <a:t>Arlen</a:t>
            </a:r>
            <a:r>
              <a:rPr lang="fr-FR" b="1" dirty="0">
                <a:effectLst/>
                <a:latin typeface="Calibri" panose="020F0502020204030204" pitchFamily="34" charset="0"/>
                <a:ea typeface="Calibri" panose="020F0502020204030204" pitchFamily="34" charset="0"/>
                <a:cs typeface="Times New Roman" panose="02020603050405020304" pitchFamily="18" charset="0"/>
              </a:rPr>
              <a:t> </a:t>
            </a:r>
            <a:r>
              <a:rPr lang="fr-FR" sz="2900" dirty="0">
                <a:effectLst/>
                <a:latin typeface="Calibri" panose="020F0502020204030204" pitchFamily="34" charset="0"/>
                <a:ea typeface="Calibri" panose="020F0502020204030204" pitchFamily="34" charset="0"/>
                <a:cs typeface="Times New Roman" panose="02020603050405020304" pitchFamily="18" charset="0"/>
              </a:rPr>
              <a:t>(1905-1985) : </a:t>
            </a:r>
            <a:r>
              <a:rPr lang="fr-FR" sz="2900" i="1" dirty="0">
                <a:effectLst/>
                <a:latin typeface="Calibri" panose="020F0502020204030204" pitchFamily="34" charset="0"/>
                <a:ea typeface="Calibri" panose="020F0502020204030204" pitchFamily="34" charset="0"/>
                <a:cs typeface="Times New Roman" panose="02020603050405020304" pitchFamily="18" charset="0"/>
              </a:rPr>
              <a:t>The </a:t>
            </a:r>
            <a:r>
              <a:rPr lang="fr-FR" sz="2900" i="1" dirty="0" err="1">
                <a:effectLst/>
                <a:latin typeface="Calibri" panose="020F0502020204030204" pitchFamily="34" charset="0"/>
                <a:ea typeface="Calibri" panose="020F0502020204030204" pitchFamily="34" charset="0"/>
                <a:cs typeface="Times New Roman" panose="02020603050405020304" pitchFamily="18" charset="0"/>
              </a:rPr>
              <a:t>Wizzard</a:t>
            </a:r>
            <a:r>
              <a:rPr lang="fr-FR" sz="2900" i="1" dirty="0">
                <a:effectLst/>
                <a:latin typeface="Calibri" panose="020F0502020204030204" pitchFamily="34" charset="0"/>
                <a:ea typeface="Calibri" panose="020F0502020204030204" pitchFamily="34" charset="0"/>
                <a:cs typeface="Times New Roman" panose="02020603050405020304" pitchFamily="18" charset="0"/>
              </a:rPr>
              <a:t> of Oz </a:t>
            </a:r>
            <a:r>
              <a:rPr lang="fr-FR" sz="2900" dirty="0">
                <a:effectLst/>
                <a:latin typeface="Calibri" panose="020F0502020204030204" pitchFamily="34" charset="0"/>
                <a:ea typeface="Calibri" panose="020F0502020204030204" pitchFamily="34" charset="0"/>
                <a:cs typeface="Times New Roman" panose="02020603050405020304" pitchFamily="18" charset="0"/>
              </a:rPr>
              <a:t>(1939), film de Victor Fleming, avec Judy Garland. </a:t>
            </a:r>
            <a:r>
              <a:rPr lang="fr-FR" sz="2900" dirty="0" err="1">
                <a:effectLst/>
                <a:latin typeface="Calibri" panose="020F0502020204030204" pitchFamily="34" charset="0"/>
                <a:ea typeface="Calibri" panose="020F0502020204030204" pitchFamily="34" charset="0"/>
                <a:cs typeface="Times New Roman" panose="02020603050405020304" pitchFamily="18" charset="0"/>
              </a:rPr>
              <a:t>Songs</a:t>
            </a:r>
            <a:r>
              <a:rPr lang="fr-FR" sz="2900" dirty="0">
                <a:effectLst/>
                <a:latin typeface="Calibri" panose="020F0502020204030204" pitchFamily="34" charset="0"/>
                <a:ea typeface="Calibri" panose="020F0502020204030204" pitchFamily="34" charset="0"/>
                <a:cs typeface="Times New Roman" panose="02020603050405020304" pitchFamily="18" charset="0"/>
              </a:rPr>
              <a:t> (dont </a:t>
            </a:r>
            <a:r>
              <a:rPr lang="fr-FR" sz="2900" i="1" dirty="0">
                <a:effectLst/>
                <a:latin typeface="Calibri" panose="020F0502020204030204" pitchFamily="34" charset="0"/>
                <a:ea typeface="Calibri" panose="020F0502020204030204" pitchFamily="34" charset="0"/>
                <a:cs typeface="Times New Roman" panose="02020603050405020304" pitchFamily="18" charset="0"/>
              </a:rPr>
              <a:t>Over the Rainbow</a:t>
            </a:r>
            <a:r>
              <a:rPr lang="fr-FR" sz="2900" dirty="0">
                <a:effectLst/>
                <a:latin typeface="Calibri" panose="020F0502020204030204" pitchFamily="34" charset="0"/>
                <a:ea typeface="Calibri" panose="020F0502020204030204" pitchFamily="34" charset="0"/>
                <a:cs typeface="Times New Roman" panose="02020603050405020304" pitchFamily="18" charset="0"/>
              </a:rPr>
              <a:t>), paroles de </a:t>
            </a:r>
            <a:r>
              <a:rPr lang="fr-FR" sz="2900" dirty="0" err="1">
                <a:effectLst/>
                <a:latin typeface="Calibri" panose="020F0502020204030204" pitchFamily="34" charset="0"/>
                <a:ea typeface="Calibri" panose="020F0502020204030204" pitchFamily="34" charset="0"/>
                <a:cs typeface="Times New Roman" panose="02020603050405020304" pitchFamily="18" charset="0"/>
              </a:rPr>
              <a:t>Yip</a:t>
            </a:r>
            <a:r>
              <a:rPr lang="fr-FR" sz="2900" dirty="0">
                <a:effectLst/>
                <a:latin typeface="Calibri" panose="020F0502020204030204" pitchFamily="34" charset="0"/>
                <a:ea typeface="Calibri" panose="020F0502020204030204" pitchFamily="34" charset="0"/>
                <a:cs typeface="Times New Roman" panose="02020603050405020304" pitchFamily="18" charset="0"/>
              </a:rPr>
              <a:t> Warburg, orchestration d’Herbert </a:t>
            </a:r>
            <a:r>
              <a:rPr lang="fr-FR" sz="2900" dirty="0" err="1">
                <a:effectLst/>
                <a:latin typeface="Calibri" panose="020F0502020204030204" pitchFamily="34" charset="0"/>
                <a:ea typeface="Calibri" panose="020F0502020204030204" pitchFamily="34" charset="0"/>
                <a:cs typeface="Times New Roman" panose="02020603050405020304" pitchFamily="18" charset="0"/>
              </a:rPr>
              <a:t>Stothart</a:t>
            </a:r>
            <a:endParaRPr lang="fr-FR" sz="29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300" dirty="0">
                <a:effectLst/>
                <a:latin typeface="Calibri" panose="020F0502020204030204" pitchFamily="34" charset="0"/>
                <a:ea typeface="Calibri" panose="020F0502020204030204" pitchFamily="34" charset="0"/>
                <a:cs typeface="Times New Roman" panose="02020603050405020304" pitchFamily="18" charset="0"/>
              </a:rPr>
              <a:t> </a:t>
            </a:r>
          </a:p>
          <a:p>
            <a:r>
              <a:rPr lang="fr-FR" sz="3100" b="1" dirty="0">
                <a:effectLst/>
                <a:latin typeface="Calibri" panose="020F0502020204030204" pitchFamily="34" charset="0"/>
                <a:ea typeface="Calibri" panose="020F0502020204030204" pitchFamily="34" charset="0"/>
                <a:cs typeface="Times New Roman" panose="02020603050405020304" pitchFamily="18" charset="0"/>
              </a:rPr>
              <a:t>Richard Rodgers </a:t>
            </a:r>
            <a:r>
              <a:rPr lang="fr-FR" sz="1800" dirty="0">
                <a:effectLst/>
                <a:latin typeface="Calibri" panose="020F0502020204030204" pitchFamily="34" charset="0"/>
                <a:ea typeface="Calibri" panose="020F0502020204030204" pitchFamily="34" charset="0"/>
                <a:cs typeface="Times New Roman" panose="02020603050405020304" pitchFamily="18" charset="0"/>
              </a:rPr>
              <a:t>(1902-1979)</a:t>
            </a:r>
          </a:p>
          <a:p>
            <a:r>
              <a:rPr lang="fr-FR" sz="3100" i="1" dirty="0">
                <a:effectLst/>
                <a:latin typeface="Calibri" panose="020F0502020204030204" pitchFamily="34" charset="0"/>
                <a:ea typeface="Calibri" panose="020F0502020204030204" pitchFamily="34" charset="0"/>
                <a:cs typeface="Times New Roman" panose="02020603050405020304" pitchFamily="18" charset="0"/>
              </a:rPr>
              <a:t>The Boys </a:t>
            </a:r>
            <a:r>
              <a:rPr lang="fr-FR" sz="3100" i="1" dirty="0" err="1">
                <a:effectLst/>
                <a:latin typeface="Calibri" panose="020F0502020204030204" pitchFamily="34" charset="0"/>
                <a:ea typeface="Calibri" panose="020F0502020204030204" pitchFamily="34" charset="0"/>
                <a:cs typeface="Times New Roman" panose="02020603050405020304" pitchFamily="18" charset="0"/>
              </a:rPr>
              <a:t>from</a:t>
            </a:r>
            <a:r>
              <a:rPr lang="fr-FR" sz="3100" i="1" dirty="0">
                <a:effectLst/>
                <a:latin typeface="Calibri" panose="020F0502020204030204" pitchFamily="34" charset="0"/>
                <a:ea typeface="Calibri" panose="020F0502020204030204" pitchFamily="34" charset="0"/>
                <a:cs typeface="Times New Roman" panose="02020603050405020304" pitchFamily="18" charset="0"/>
              </a:rPr>
              <a:t> Syracuse</a:t>
            </a:r>
            <a:r>
              <a:rPr lang="fr-FR" sz="3100" dirty="0">
                <a:effectLst/>
                <a:latin typeface="Calibri" panose="020F0502020204030204" pitchFamily="34" charset="0"/>
                <a:ea typeface="Calibri" panose="020F0502020204030204" pitchFamily="34" charset="0"/>
                <a:cs typeface="Times New Roman" panose="02020603050405020304" pitchFamily="18" charset="0"/>
              </a:rPr>
              <a:t> (1938)</a:t>
            </a:r>
          </a:p>
          <a:p>
            <a:r>
              <a:rPr lang="fr-FR" sz="3100" i="1" dirty="0">
                <a:effectLst/>
                <a:latin typeface="Calibri" panose="020F0502020204030204" pitchFamily="34" charset="0"/>
                <a:ea typeface="Calibri" panose="020F0502020204030204" pitchFamily="34" charset="0"/>
                <a:cs typeface="Times New Roman" panose="02020603050405020304" pitchFamily="18" charset="0"/>
              </a:rPr>
              <a:t>Pal Joey</a:t>
            </a:r>
            <a:r>
              <a:rPr lang="fr-FR" sz="3100" dirty="0">
                <a:effectLst/>
                <a:latin typeface="Calibri" panose="020F0502020204030204" pitchFamily="34" charset="0"/>
                <a:ea typeface="Calibri" panose="020F0502020204030204" pitchFamily="34" charset="0"/>
                <a:cs typeface="Times New Roman" panose="02020603050405020304" pitchFamily="18" charset="0"/>
              </a:rPr>
              <a:t> (1940)</a:t>
            </a:r>
          </a:p>
          <a:p>
            <a:r>
              <a:rPr lang="fr-FR" sz="3100" dirty="0">
                <a:effectLst/>
                <a:latin typeface="Calibri" panose="020F0502020204030204" pitchFamily="34" charset="0"/>
                <a:ea typeface="Calibri" panose="020F0502020204030204" pitchFamily="34" charset="0"/>
                <a:cs typeface="Times New Roman" panose="02020603050405020304" pitchFamily="18" charset="0"/>
              </a:rPr>
              <a:t>Paroliers fétiches : Lorenz Hart puis, à partir de 1943, Oscar </a:t>
            </a:r>
            <a:r>
              <a:rPr lang="fr-FR" sz="3100" dirty="0" err="1">
                <a:effectLst/>
                <a:latin typeface="Calibri" panose="020F0502020204030204" pitchFamily="34" charset="0"/>
                <a:ea typeface="Calibri" panose="020F0502020204030204" pitchFamily="34" charset="0"/>
                <a:cs typeface="Times New Roman" panose="02020603050405020304" pitchFamily="18" charset="0"/>
              </a:rPr>
              <a:t>Hammerstein</a:t>
            </a:r>
            <a:r>
              <a:rPr lang="fr-FR" sz="3100" dirty="0">
                <a:effectLst/>
                <a:latin typeface="Calibri" panose="020F0502020204030204" pitchFamily="34" charset="0"/>
                <a:ea typeface="Calibri" panose="020F0502020204030204" pitchFamily="34" charset="0"/>
                <a:cs typeface="Times New Roman" panose="02020603050405020304" pitchFamily="18" charset="0"/>
              </a:rPr>
              <a:t> : </a:t>
            </a:r>
            <a:r>
              <a:rPr lang="fr-FR" sz="3100" i="1" dirty="0">
                <a:effectLst/>
                <a:latin typeface="Calibri" panose="020F0502020204030204" pitchFamily="34" charset="0"/>
                <a:ea typeface="Calibri" panose="020F0502020204030204" pitchFamily="34" charset="0"/>
                <a:cs typeface="Times New Roman" panose="02020603050405020304" pitchFamily="18" charset="0"/>
              </a:rPr>
              <a:t>The Sound of Music</a:t>
            </a:r>
            <a:r>
              <a:rPr lang="fr-FR" sz="3100" dirty="0">
                <a:effectLst/>
                <a:latin typeface="Calibri" panose="020F0502020204030204" pitchFamily="34" charset="0"/>
                <a:ea typeface="Calibri" panose="020F0502020204030204" pitchFamily="34" charset="0"/>
                <a:cs typeface="Times New Roman" panose="02020603050405020304" pitchFamily="18" charset="0"/>
              </a:rPr>
              <a:t> (</a:t>
            </a:r>
            <a:r>
              <a:rPr lang="fr-FR" sz="3100" i="1" dirty="0">
                <a:effectLst/>
                <a:latin typeface="Calibri" panose="020F0502020204030204" pitchFamily="34" charset="0"/>
                <a:ea typeface="Calibri" panose="020F0502020204030204" pitchFamily="34" charset="0"/>
                <a:cs typeface="Times New Roman" panose="02020603050405020304" pitchFamily="18" charset="0"/>
              </a:rPr>
              <a:t>La Mélodie du bonheur</a:t>
            </a:r>
            <a:r>
              <a:rPr lang="fr-FR" sz="3100" dirty="0">
                <a:effectLst/>
                <a:latin typeface="Calibri" panose="020F0502020204030204" pitchFamily="34" charset="0"/>
                <a:ea typeface="Calibri" panose="020F0502020204030204" pitchFamily="34" charset="0"/>
                <a:cs typeface="Times New Roman" panose="02020603050405020304" pitchFamily="18" charset="0"/>
              </a:rPr>
              <a:t>), 1959. Adaptation filmée, 1965</a:t>
            </a:r>
          </a:p>
          <a:p>
            <a:endParaRPr lang="fr-FR" dirty="0"/>
          </a:p>
        </p:txBody>
      </p:sp>
      <p:pic>
        <p:nvPicPr>
          <p:cNvPr id="5" name="Image 4">
            <a:extLst>
              <a:ext uri="{FF2B5EF4-FFF2-40B4-BE49-F238E27FC236}">
                <a16:creationId xmlns:a16="http://schemas.microsoft.com/office/drawing/2014/main" id="{3040A499-0E83-284B-BB47-88B671379228}"/>
              </a:ext>
            </a:extLst>
          </p:cNvPr>
          <p:cNvPicPr>
            <a:picLocks noChangeAspect="1"/>
          </p:cNvPicPr>
          <p:nvPr/>
        </p:nvPicPr>
        <p:blipFill>
          <a:blip r:embed="rId2"/>
          <a:stretch>
            <a:fillRect/>
          </a:stretch>
        </p:blipFill>
        <p:spPr>
          <a:xfrm>
            <a:off x="7061859" y="1225355"/>
            <a:ext cx="1877549" cy="2579590"/>
          </a:xfrm>
          <a:prstGeom prst="rect">
            <a:avLst/>
          </a:prstGeom>
        </p:spPr>
      </p:pic>
      <p:pic>
        <p:nvPicPr>
          <p:cNvPr id="7" name="Image 6">
            <a:extLst>
              <a:ext uri="{FF2B5EF4-FFF2-40B4-BE49-F238E27FC236}">
                <a16:creationId xmlns:a16="http://schemas.microsoft.com/office/drawing/2014/main" id="{EDD80780-73EF-4A41-A7B9-C7FFBA43AD64}"/>
              </a:ext>
            </a:extLst>
          </p:cNvPr>
          <p:cNvPicPr>
            <a:picLocks noChangeAspect="1"/>
          </p:cNvPicPr>
          <p:nvPr/>
        </p:nvPicPr>
        <p:blipFill>
          <a:blip r:embed="rId3"/>
          <a:stretch>
            <a:fillRect/>
          </a:stretch>
        </p:blipFill>
        <p:spPr>
          <a:xfrm>
            <a:off x="8939408" y="4274017"/>
            <a:ext cx="1671512" cy="1300065"/>
          </a:xfrm>
          <a:prstGeom prst="rect">
            <a:avLst/>
          </a:prstGeom>
        </p:spPr>
      </p:pic>
    </p:spTree>
    <p:extLst>
      <p:ext uri="{BB962C8B-B14F-4D97-AF65-F5344CB8AC3E}">
        <p14:creationId xmlns:p14="http://schemas.microsoft.com/office/powerpoint/2010/main" val="319918656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861</Words>
  <Application>Microsoft Macintosh PowerPoint</Application>
  <PresentationFormat>Grand écran</PresentationFormat>
  <Paragraphs>79</Paragraphs>
  <Slides>12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Arial</vt:lpstr>
      <vt:lpstr>Calibri</vt:lpstr>
      <vt:lpstr>Calibri Light</vt:lpstr>
      <vt:lpstr>Thème Office</vt:lpstr>
      <vt:lpstr>          La comédie musicale américaine,  de Broadway à Hollywood </vt:lpstr>
      <vt:lpstr>The Jazz Singer, 1927, avec Al Jolson :</vt:lpstr>
      <vt:lpstr>Jerome Kern (1885-1945) </vt:lpstr>
      <vt:lpstr>Florenz « Flo » Ziegfeld (1867-1932)</vt:lpstr>
      <vt:lpstr>  Les comédies musicales des frères George (1898-1936)  et Ira Gershwin (1896-1983) Collaborateurs musicaux principaux : Bill Daly, R.R. Bennett et Kay Swift </vt:lpstr>
      <vt:lpstr>1</vt:lpstr>
      <vt:lpstr>George et Ira Gershwin</vt:lpstr>
      <vt:lpstr>        IRVING BERLIN (1888-1989) Alexander’s Ragtime Band (song donnée dans les « Ziegfeld Follies » de 1911). Repris dans le film « La Folle Parade » en 1938. A Pretty Girl is like a Melody (Ziegfeld Follies de 1919, repris dans le film Le Grand Ziegfeld, 1936). 1954 La Joyeuse Parade (There’s No Business As Show Business), de W. Lang, avec Ethel Merman, Donald O’Connor, Marilyn Monroe Comédies musicales : Watch Your Step (1914) The Cocoanuts (1925-26, avec les Marx Brothers). Adaptation filmée en 1929 Top Hat avec Fred Astaire (1934) </vt:lpstr>
      <vt:lpstr>Quelques grands compositeurs de comédies musicales et de films musicaux</vt:lpstr>
      <vt:lpstr>Productions Disney (un aperçu) </vt:lpstr>
      <vt:lpstr>Deux maîtres des films musicaux:</vt:lpstr>
      <vt:lpstr>Quelques « revivals » regardent vers le passé historique, depuis les années 1970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 comédie musicale américaine,  de Broadway à Hollywood </dc:title>
  <dc:creator>Microsoft Office User</dc:creator>
  <cp:lastModifiedBy>Microsoft Office User</cp:lastModifiedBy>
  <cp:revision>17</cp:revision>
  <dcterms:created xsi:type="dcterms:W3CDTF">2023-11-30T14:05:13Z</dcterms:created>
  <dcterms:modified xsi:type="dcterms:W3CDTF">2023-12-05T13:19:40Z</dcterms:modified>
</cp:coreProperties>
</file>