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72" r:id="rId2"/>
    <p:sldId id="356" r:id="rId3"/>
    <p:sldId id="355" r:id="rId4"/>
    <p:sldId id="365" r:id="rId5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CDFA"/>
    <a:srgbClr val="12ABB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25" autoAdjust="0"/>
    <p:restoredTop sz="94645"/>
  </p:normalViewPr>
  <p:slideViewPr>
    <p:cSldViewPr>
      <p:cViewPr varScale="1">
        <p:scale>
          <a:sx n="113" d="100"/>
          <a:sy n="113" d="100"/>
        </p:scale>
        <p:origin x="19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CEEEA-B500-4F16-AE94-6BF420A179C2}" type="datetimeFigureOut">
              <a:rPr lang="fr-FR" smtClean="0"/>
              <a:t>17/02/2022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C446D-8179-46AF-A56E-C7593D8A0E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909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3A753031-56BE-BC43-8617-F62BDEBCB055}" type="datetimeFigureOut">
              <a:rPr lang="fr-FR"/>
              <a:pPr>
                <a:defRPr/>
              </a:pPr>
              <a:t>17/02/2022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5D9529F0-B9F6-7D42-A67C-F5B01A92BCC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027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B0646-F18E-3F4A-86D3-57BE9A1B2A9F}" type="datetimeFigureOut">
              <a:rPr lang="fr-FR"/>
              <a:pPr>
                <a:defRPr/>
              </a:pPr>
              <a:t>17/02/2022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2AB3A-AADD-954A-B745-FDDE13EF2E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37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395C7-332F-BA44-A2AE-8DBCD60061B9}" type="datetimeFigureOut">
              <a:rPr lang="fr-FR"/>
              <a:pPr>
                <a:defRPr/>
              </a:pPr>
              <a:t>17/02/2022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227A5-65CD-FE48-8FE4-D43233CE130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63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49F83-9350-F841-8891-55EBD4C65F08}" type="datetimeFigureOut">
              <a:rPr lang="fr-FR"/>
              <a:pPr>
                <a:defRPr/>
              </a:pPr>
              <a:t>17/02/2022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0F2D7-7CCA-6543-B3E3-2AB28383E0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22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43955-C286-B841-9B74-1EA57B7D8B30}" type="datetimeFigureOut">
              <a:rPr lang="fr-FR"/>
              <a:pPr>
                <a:defRPr/>
              </a:pPr>
              <a:t>17/02/2022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4610B-A270-854D-AD76-632956C466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8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B2078-9E1C-6A40-8D4F-A1A13916C2F0}" type="datetimeFigureOut">
              <a:rPr lang="fr-FR"/>
              <a:pPr>
                <a:defRPr/>
              </a:pPr>
              <a:t>17/02/2022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6592F-E969-B244-A458-14BF849E45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77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7C9EF-F741-4946-9A10-19C0720E92C2}" type="datetimeFigureOut">
              <a:rPr lang="fr-FR"/>
              <a:pPr>
                <a:defRPr/>
              </a:pPr>
              <a:t>17/02/2022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A2701-0199-4940-81B2-71021647604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73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B8A4F-7978-184A-BA24-BDCFEF9CCE40}" type="datetimeFigureOut">
              <a:rPr lang="fr-FR"/>
              <a:pPr>
                <a:defRPr/>
              </a:pPr>
              <a:t>17/02/2022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B0076-E49F-2541-B986-217FAE4BBE9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53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9BB29-6133-2042-B4D2-71766234FC5C}" type="datetimeFigureOut">
              <a:rPr lang="fr-FR"/>
              <a:pPr>
                <a:defRPr/>
              </a:pPr>
              <a:t>17/02/2022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18F4D-67B4-A047-9F37-F91105BBB33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9433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ECA3D-00BC-8D48-9ED1-56AF279C91CF}" type="datetimeFigureOut">
              <a:rPr lang="fr-FR"/>
              <a:pPr>
                <a:defRPr/>
              </a:pPr>
              <a:t>17/02/2022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8C382-4236-2A4C-ADE7-34B19A40E24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796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1F798-538B-9A43-91B9-8FAEE34CC64B}" type="datetimeFigureOut">
              <a:rPr lang="fr-FR"/>
              <a:pPr>
                <a:defRPr/>
              </a:pPr>
              <a:t>17/02/2022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1DC6D-34B2-B94E-B6A3-AD7EBD86D3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91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42673-0438-CB44-8535-275D54A5136F}" type="datetimeFigureOut">
              <a:rPr lang="fr-FR"/>
              <a:pPr>
                <a:defRPr/>
              </a:pPr>
              <a:t>17/02/2022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C8EF7-6A56-144D-ADF1-A4353849662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341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D83C4CA1-6ABC-524C-A615-1590FCD7E368}" type="datetimeFigureOut">
              <a:rPr lang="fr-FR"/>
              <a:pPr>
                <a:defRPr/>
              </a:pPr>
              <a:t>17/02/2022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6D747C5-AD25-D740-ACA4-31571999FD5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Image 14" descr="ALIENOR BI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441724"/>
          </a:xfrm>
        </p:spPr>
        <p:txBody>
          <a:bodyPr spcFirstLastPara="1">
            <a:prstTxWarp prst="textArchUp">
              <a:avLst/>
            </a:prstTxWarp>
          </a:bodyPr>
          <a:lstStyle/>
          <a:p>
            <a:pPr>
              <a:defRPr/>
            </a:pPr>
            <a:r>
              <a:rPr lang="fr-FR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/>
                <a:ea typeface="ＭＳ Ｐゴシック" charset="0"/>
                <a:cs typeface="Comic Sans MS"/>
              </a:rPr>
              <a:t>Aliénor</a:t>
            </a:r>
            <a:r>
              <a:rPr lang="fr-FR" sz="6000" dirty="0">
                <a:latin typeface="Comic Sans MS"/>
                <a:ea typeface="ＭＳ Ｐゴシック" charset="0"/>
                <a:cs typeface="Comic Sans MS"/>
              </a:rPr>
              <a:t> </a:t>
            </a:r>
            <a:r>
              <a:rPr lang="fr-FR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/>
                <a:ea typeface="ＭＳ Ｐゴシック" charset="0"/>
                <a:cs typeface="Comic Sans MS"/>
              </a:rPr>
              <a:t>d’Aquitaine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235825" y="6611938"/>
            <a:ext cx="2376488" cy="24606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fr-FR" sz="10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Conférence d’Antoine FONT</a:t>
            </a:r>
          </a:p>
        </p:txBody>
      </p:sp>
      <p:sp>
        <p:nvSpPr>
          <p:cNvPr id="7" name="ZoneTexte 3"/>
          <p:cNvSpPr txBox="1">
            <a:spLocks noChangeArrowheads="1"/>
          </p:cNvSpPr>
          <p:nvPr/>
        </p:nvSpPr>
        <p:spPr bwMode="auto">
          <a:xfrm>
            <a:off x="145643" y="1134616"/>
            <a:ext cx="87852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fr-FR" sz="1400" dirty="0"/>
              <a:t>Conférence d’une heure trente environ</a:t>
            </a:r>
          </a:p>
        </p:txBody>
      </p:sp>
      <p:sp>
        <p:nvSpPr>
          <p:cNvPr id="8" name="ZoneTexte 4"/>
          <p:cNvSpPr txBox="1">
            <a:spLocks noChangeArrowheads="1"/>
          </p:cNvSpPr>
          <p:nvPr/>
        </p:nvSpPr>
        <p:spPr bwMode="auto">
          <a:xfrm>
            <a:off x="1959546" y="1475623"/>
            <a:ext cx="8338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2800" b="1" dirty="0"/>
              <a:t>Plan</a:t>
            </a:r>
          </a:p>
        </p:txBody>
      </p:sp>
      <p:sp>
        <p:nvSpPr>
          <p:cNvPr id="12" name="ZoneTexte 4"/>
          <p:cNvSpPr txBox="1">
            <a:spLocks noChangeArrowheads="1"/>
          </p:cNvSpPr>
          <p:nvPr/>
        </p:nvSpPr>
        <p:spPr bwMode="auto">
          <a:xfrm>
            <a:off x="3540791" y="1921899"/>
            <a:ext cx="13755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800" b="1" dirty="0"/>
              <a:t>Introduction</a:t>
            </a:r>
          </a:p>
        </p:txBody>
      </p:sp>
      <p:sp>
        <p:nvSpPr>
          <p:cNvPr id="14" name="ZoneTexte 4"/>
          <p:cNvSpPr txBox="1">
            <a:spLocks noChangeArrowheads="1"/>
          </p:cNvSpPr>
          <p:nvPr/>
        </p:nvSpPr>
        <p:spPr bwMode="auto">
          <a:xfrm>
            <a:off x="3736100" y="2437941"/>
            <a:ext cx="9849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800" b="1" dirty="0"/>
              <a:t>I.-SA VIE</a:t>
            </a:r>
          </a:p>
        </p:txBody>
      </p:sp>
      <p:sp>
        <p:nvSpPr>
          <p:cNvPr id="15" name="ZoneTexte 4"/>
          <p:cNvSpPr txBox="1">
            <a:spLocks noChangeArrowheads="1"/>
          </p:cNvSpPr>
          <p:nvPr/>
        </p:nvSpPr>
        <p:spPr bwMode="auto">
          <a:xfrm>
            <a:off x="3208963" y="3890016"/>
            <a:ext cx="20596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800" b="1" dirty="0"/>
              <a:t>II.-VOLET CULTUREL</a:t>
            </a:r>
          </a:p>
        </p:txBody>
      </p:sp>
      <p:sp>
        <p:nvSpPr>
          <p:cNvPr id="16" name="ZoneTexte 4"/>
          <p:cNvSpPr txBox="1">
            <a:spLocks noChangeArrowheads="1"/>
          </p:cNvSpPr>
          <p:nvPr/>
        </p:nvSpPr>
        <p:spPr bwMode="auto">
          <a:xfrm>
            <a:off x="2958804" y="4581128"/>
            <a:ext cx="25395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800" b="1" dirty="0"/>
              <a:t>III.-VOLET ECONOMIQUE</a:t>
            </a:r>
          </a:p>
        </p:txBody>
      </p:sp>
      <p:sp>
        <p:nvSpPr>
          <p:cNvPr id="17" name="ZoneTexte 4"/>
          <p:cNvSpPr txBox="1">
            <a:spLocks noChangeArrowheads="1"/>
          </p:cNvSpPr>
          <p:nvPr/>
        </p:nvSpPr>
        <p:spPr bwMode="auto">
          <a:xfrm>
            <a:off x="3208963" y="5222158"/>
            <a:ext cx="21891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800" b="1" dirty="0"/>
              <a:t>IV.-VOLET POLITIQUE</a:t>
            </a:r>
          </a:p>
        </p:txBody>
      </p:sp>
      <p:sp>
        <p:nvSpPr>
          <p:cNvPr id="18" name="ZoneTexte 4"/>
          <p:cNvSpPr txBox="1">
            <a:spLocks noChangeArrowheads="1"/>
          </p:cNvSpPr>
          <p:nvPr/>
        </p:nvSpPr>
        <p:spPr bwMode="auto">
          <a:xfrm>
            <a:off x="3616869" y="5805264"/>
            <a:ext cx="12234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800" b="1" dirty="0"/>
              <a:t>Conclusion</a:t>
            </a:r>
          </a:p>
        </p:txBody>
      </p:sp>
      <p:sp>
        <p:nvSpPr>
          <p:cNvPr id="19" name="ZoneTexte 4"/>
          <p:cNvSpPr txBox="1">
            <a:spLocks noChangeArrowheads="1"/>
          </p:cNvSpPr>
          <p:nvPr/>
        </p:nvSpPr>
        <p:spPr bwMode="auto">
          <a:xfrm>
            <a:off x="3368383" y="2924944"/>
            <a:ext cx="10374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800" b="1" i="1" dirty="0"/>
              <a:t>Jeunesse</a:t>
            </a:r>
          </a:p>
        </p:txBody>
      </p:sp>
      <p:sp>
        <p:nvSpPr>
          <p:cNvPr id="20" name="ZoneTexte 4"/>
          <p:cNvSpPr txBox="1">
            <a:spLocks noChangeArrowheads="1"/>
          </p:cNvSpPr>
          <p:nvPr/>
        </p:nvSpPr>
        <p:spPr bwMode="auto">
          <a:xfrm>
            <a:off x="4463518" y="3226323"/>
            <a:ext cx="17643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800" b="1" i="1" dirty="0"/>
              <a:t>Reine des Francs</a:t>
            </a:r>
          </a:p>
        </p:txBody>
      </p:sp>
      <p:sp>
        <p:nvSpPr>
          <p:cNvPr id="21" name="ZoneTexte 4"/>
          <p:cNvSpPr txBox="1">
            <a:spLocks noChangeArrowheads="1"/>
          </p:cNvSpPr>
          <p:nvPr/>
        </p:nvSpPr>
        <p:spPr bwMode="auto">
          <a:xfrm>
            <a:off x="5715396" y="3595655"/>
            <a:ext cx="19495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800" b="1" i="1" dirty="0"/>
              <a:t>Reine d’Angleterre</a:t>
            </a:r>
          </a:p>
        </p:txBody>
      </p:sp>
      <p:sp>
        <p:nvSpPr>
          <p:cNvPr id="22" name="ZoneTexte 16">
            <a:extLst>
              <a:ext uri="{FF2B5EF4-FFF2-40B4-BE49-F238E27FC236}">
                <a16:creationId xmlns:a16="http://schemas.microsoft.com/office/drawing/2014/main" id="{CEE832DC-EF7A-BA4E-AF60-3D29BB474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1938"/>
            <a:ext cx="23764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000" b="1" dirty="0">
                <a:latin typeface="Comic Sans MS" charset="0"/>
              </a:rPr>
              <a:t>UTL La Rochelle, le 29/03/2022</a:t>
            </a:r>
            <a:endParaRPr lang="fr-FR" sz="1000" dirty="0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64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475656" y="318403"/>
            <a:ext cx="1935832" cy="646331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r>
              <a:rPr lang="fr-FR"/>
              <a:t>Guillaume IX</a:t>
            </a:r>
          </a:p>
          <a:p>
            <a:pPr algn="ctr" eaLnBrk="1" hangingPunct="1">
              <a:defRPr/>
            </a:pPr>
            <a:r>
              <a:rPr lang="fr-FR"/>
              <a:t>« le troubadour »</a:t>
            </a:r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8" y="3248025"/>
            <a:ext cx="14446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sp useBgFill="1">
        <p:nvSpPr>
          <p:cNvPr id="15" name="ZoneTexte 14"/>
          <p:cNvSpPr txBox="1"/>
          <p:nvPr/>
        </p:nvSpPr>
        <p:spPr>
          <a:xfrm>
            <a:off x="3833869" y="337676"/>
            <a:ext cx="1440160" cy="646331"/>
          </a:xfrm>
          <a:prstGeom prst="rect">
            <a:avLst/>
          </a:prstGeom>
          <a:ln w="38100">
            <a:solidFill>
              <a:schemeClr val="accent1"/>
            </a:solidFill>
            <a:prstDash val="sysDash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r>
              <a:rPr lang="fr-FR">
                <a:cs typeface="Arial" charset="0"/>
              </a:rPr>
              <a:t>Ermengarde d’Anjou</a:t>
            </a:r>
          </a:p>
        </p:txBody>
      </p:sp>
      <p:cxnSp>
        <p:nvCxnSpPr>
          <p:cNvPr id="12" name="Connecteur droit 11"/>
          <p:cNvCxnSpPr/>
          <p:nvPr/>
        </p:nvCxnSpPr>
        <p:spPr>
          <a:xfrm flipV="1">
            <a:off x="2447925" y="973138"/>
            <a:ext cx="0" cy="636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4500563" y="984250"/>
            <a:ext cx="0" cy="2905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447925" y="1274763"/>
            <a:ext cx="205263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1169393" y="3808312"/>
            <a:ext cx="1440160" cy="307777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latin typeface="+mn-lt"/>
                <a:ea typeface="+mn-ea"/>
                <a:cs typeface="+mn-cs"/>
              </a:rPr>
              <a:t>Guillaume X</a:t>
            </a:r>
          </a:p>
        </p:txBody>
      </p:sp>
      <p:sp useBgFill="1">
        <p:nvSpPr>
          <p:cNvPr id="23" name="ZoneTexte 22"/>
          <p:cNvSpPr txBox="1"/>
          <p:nvPr/>
        </p:nvSpPr>
        <p:spPr>
          <a:xfrm>
            <a:off x="2775410" y="3789040"/>
            <a:ext cx="1440160" cy="307777"/>
          </a:xfrm>
          <a:prstGeom prst="rect">
            <a:avLst/>
          </a:prstGeom>
          <a:ln w="38100">
            <a:solidFill>
              <a:schemeClr val="accent1"/>
            </a:solidFill>
            <a:prstDash val="sysDash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r>
              <a:rPr lang="fr-FR" sz="1400"/>
              <a:t>Agnès de Poitiers</a:t>
            </a:r>
          </a:p>
        </p:txBody>
      </p:sp>
      <p:cxnSp>
        <p:nvCxnSpPr>
          <p:cNvPr id="27" name="Connecteur droit 26"/>
          <p:cNvCxnSpPr/>
          <p:nvPr/>
        </p:nvCxnSpPr>
        <p:spPr>
          <a:xfrm>
            <a:off x="7732713" y="3030538"/>
            <a:ext cx="7937" cy="71755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1979613" y="3038475"/>
            <a:ext cx="576103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4722813" y="1609725"/>
            <a:ext cx="0" cy="14287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5252" name="Image 29" descr="Blason Aquitaine.ps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85763"/>
            <a:ext cx="45402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33" name="ZoneTexte 32"/>
          <p:cNvSpPr txBox="1"/>
          <p:nvPr/>
        </p:nvSpPr>
        <p:spPr>
          <a:xfrm>
            <a:off x="5868144" y="374953"/>
            <a:ext cx="1440160" cy="646331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1800" dirty="0">
                <a:cs typeface="Arial" pitchFamily="34" charset="0"/>
              </a:rPr>
              <a:t>Philippa de Toulouse</a:t>
            </a:r>
          </a:p>
        </p:txBody>
      </p:sp>
      <p:cxnSp>
        <p:nvCxnSpPr>
          <p:cNvPr id="34" name="Connecteur droit 33"/>
          <p:cNvCxnSpPr/>
          <p:nvPr/>
        </p:nvCxnSpPr>
        <p:spPr>
          <a:xfrm flipV="1">
            <a:off x="6572250" y="1044575"/>
            <a:ext cx="0" cy="584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2432050" y="1608138"/>
            <a:ext cx="4140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258" name="ZoneTexte 12"/>
          <p:cNvSpPr txBox="1">
            <a:spLocks noChangeArrowheads="1"/>
          </p:cNvSpPr>
          <p:nvPr/>
        </p:nvSpPr>
        <p:spPr bwMode="auto">
          <a:xfrm>
            <a:off x="3495675" y="933450"/>
            <a:ext cx="430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400" b="1"/>
              <a:t>1er</a:t>
            </a:r>
          </a:p>
        </p:txBody>
      </p:sp>
      <p:sp useBgFill="1">
        <p:nvSpPr>
          <p:cNvPr id="41" name="ZoneTexte 40"/>
          <p:cNvSpPr txBox="1"/>
          <p:nvPr/>
        </p:nvSpPr>
        <p:spPr>
          <a:xfrm>
            <a:off x="6948264" y="3789040"/>
            <a:ext cx="1872208" cy="307777"/>
          </a:xfrm>
          <a:prstGeom prst="rect">
            <a:avLst/>
          </a:prstGeom>
          <a:ln w="38100">
            <a:solidFill>
              <a:schemeClr val="accent1"/>
            </a:solidFill>
            <a:prstDash val="sysDash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latin typeface="+mn-lt"/>
                <a:ea typeface="+mn-ea"/>
                <a:cs typeface="+mn-cs"/>
              </a:rPr>
              <a:t>Raymond de Poitiers</a:t>
            </a:r>
          </a:p>
        </p:txBody>
      </p:sp>
      <p:sp useBgFill="1">
        <p:nvSpPr>
          <p:cNvPr id="42" name="ZoneTexte 41"/>
          <p:cNvSpPr txBox="1"/>
          <p:nvPr/>
        </p:nvSpPr>
        <p:spPr>
          <a:xfrm>
            <a:off x="4579938" y="3778870"/>
            <a:ext cx="2215823" cy="307777"/>
          </a:xfrm>
          <a:prstGeom prst="rect">
            <a:avLst/>
          </a:prstGeom>
          <a:ln w="38100">
            <a:solidFill>
              <a:schemeClr val="accent1"/>
            </a:solidFill>
            <a:prstDash val="sysDash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r>
              <a:rPr lang="fr-FR" sz="1400"/>
              <a:t>Henri </a:t>
            </a:r>
            <a:r>
              <a:rPr lang="fr-FR" sz="1000"/>
              <a:t>Abbé de Cluny</a:t>
            </a:r>
          </a:p>
        </p:txBody>
      </p:sp>
      <p:cxnSp>
        <p:nvCxnSpPr>
          <p:cNvPr id="49" name="Connecteur droit 48"/>
          <p:cNvCxnSpPr/>
          <p:nvPr/>
        </p:nvCxnSpPr>
        <p:spPr>
          <a:xfrm>
            <a:off x="3495675" y="3071813"/>
            <a:ext cx="6350" cy="71755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5508625" y="3071813"/>
            <a:ext cx="6350" cy="71755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1979613" y="3038475"/>
            <a:ext cx="0" cy="7508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5268" name="Image 52" descr="Blason Aquitaine.psd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789363"/>
            <a:ext cx="477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54" name="ZoneTexte 53"/>
          <p:cNvSpPr txBox="1"/>
          <p:nvPr/>
        </p:nvSpPr>
        <p:spPr>
          <a:xfrm>
            <a:off x="3059807" y="4324139"/>
            <a:ext cx="1440160" cy="646331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r>
              <a:rPr lang="fr-FR">
                <a:cs typeface="Arial" charset="0"/>
              </a:rPr>
              <a:t>Aénor de Chatellerault</a:t>
            </a:r>
          </a:p>
        </p:txBody>
      </p:sp>
      <p:cxnSp>
        <p:nvCxnSpPr>
          <p:cNvPr id="55" name="Connecteur droit 54"/>
          <p:cNvCxnSpPr/>
          <p:nvPr/>
        </p:nvCxnSpPr>
        <p:spPr>
          <a:xfrm>
            <a:off x="1974850" y="5445125"/>
            <a:ext cx="475773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1979613" y="4116388"/>
            <a:ext cx="0" cy="9683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H="1" flipV="1">
            <a:off x="3765550" y="4970463"/>
            <a:ext cx="6350" cy="7794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61" name="ZoneTexte 60"/>
          <p:cNvSpPr txBox="1"/>
          <p:nvPr/>
        </p:nvSpPr>
        <p:spPr>
          <a:xfrm>
            <a:off x="1259632" y="5749952"/>
            <a:ext cx="1440160" cy="369332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r>
              <a:rPr lang="fr-FR">
                <a:cs typeface="Arial" charset="0"/>
              </a:rPr>
              <a:t>Aliénor</a:t>
            </a:r>
          </a:p>
        </p:txBody>
      </p:sp>
      <p:sp useBgFill="1">
        <p:nvSpPr>
          <p:cNvPr id="62" name="ZoneTexte 61"/>
          <p:cNvSpPr txBox="1"/>
          <p:nvPr/>
        </p:nvSpPr>
        <p:spPr>
          <a:xfrm>
            <a:off x="3282207" y="5765854"/>
            <a:ext cx="1440160" cy="369332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r>
              <a:rPr lang="fr-FR">
                <a:cs typeface="Arial" charset="0"/>
              </a:rPr>
              <a:t>Pétronille</a:t>
            </a:r>
          </a:p>
        </p:txBody>
      </p:sp>
      <p:sp useBgFill="1">
        <p:nvSpPr>
          <p:cNvPr id="63" name="ZoneTexte 62"/>
          <p:cNvSpPr txBox="1"/>
          <p:nvPr/>
        </p:nvSpPr>
        <p:spPr>
          <a:xfrm>
            <a:off x="6075681" y="5765854"/>
            <a:ext cx="1440160" cy="369332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1800" dirty="0">
                <a:cs typeface="Arial" pitchFamily="34" charset="0"/>
              </a:rPr>
              <a:t>Guillaume </a:t>
            </a:r>
          </a:p>
        </p:txBody>
      </p:sp>
      <p:sp>
        <p:nvSpPr>
          <p:cNvPr id="2052" name="ZoneTexte 2051"/>
          <p:cNvSpPr txBox="1">
            <a:spLocks noChangeArrowheads="1"/>
          </p:cNvSpPr>
          <p:nvPr/>
        </p:nvSpPr>
        <p:spPr bwMode="auto">
          <a:xfrm>
            <a:off x="7713663" y="5772150"/>
            <a:ext cx="895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800" b="1">
                <a:sym typeface="Wingdings 2" charset="0"/>
              </a:rPr>
              <a:t></a:t>
            </a:r>
            <a:r>
              <a:rPr lang="fr-FR" sz="1800">
                <a:sym typeface="Wingdings 2" charset="0"/>
              </a:rPr>
              <a:t> </a:t>
            </a:r>
            <a:r>
              <a:rPr lang="fr-FR" sz="1000" b="1">
                <a:sym typeface="Wingdings 2" charset="0"/>
              </a:rPr>
              <a:t>vers 1130</a:t>
            </a:r>
            <a:endParaRPr lang="fr-FR" sz="1000" b="1"/>
          </a:p>
        </p:txBody>
      </p:sp>
      <p:cxnSp>
        <p:nvCxnSpPr>
          <p:cNvPr id="67" name="Connecteur droit 66"/>
          <p:cNvCxnSpPr/>
          <p:nvPr/>
        </p:nvCxnSpPr>
        <p:spPr>
          <a:xfrm flipV="1">
            <a:off x="6732588" y="5443538"/>
            <a:ext cx="0" cy="28892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flipV="1">
            <a:off x="1974850" y="5443538"/>
            <a:ext cx="0" cy="28892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1979613" y="5084763"/>
            <a:ext cx="1785937" cy="79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Image 71" descr="Blason Aquitaine.psd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5661025"/>
            <a:ext cx="477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73" name="ZoneTexte 72"/>
          <p:cNvSpPr txBox="1"/>
          <p:nvPr/>
        </p:nvSpPr>
        <p:spPr>
          <a:xfrm>
            <a:off x="211553" y="1897089"/>
            <a:ext cx="1440160" cy="584775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1600" i="1" dirty="0" err="1">
                <a:cs typeface="Arial" pitchFamily="34" charset="0"/>
              </a:rPr>
              <a:t>Aimery</a:t>
            </a:r>
            <a:r>
              <a:rPr lang="fr-FR" altLang="fr-FR" sz="1600" i="1" dirty="0">
                <a:cs typeface="Arial" pitchFamily="34" charset="0"/>
              </a:rPr>
              <a:t> I de </a:t>
            </a:r>
            <a:r>
              <a:rPr lang="fr-FR" altLang="fr-FR" sz="1600" i="1" dirty="0" err="1">
                <a:cs typeface="Arial" pitchFamily="34" charset="0"/>
              </a:rPr>
              <a:t>Chatellerault</a:t>
            </a:r>
            <a:endParaRPr lang="fr-FR" altLang="fr-FR" sz="1600" i="1" dirty="0">
              <a:cs typeface="Arial" pitchFamily="34" charset="0"/>
            </a:endParaRPr>
          </a:p>
        </p:txBody>
      </p:sp>
      <p:sp useBgFill="1">
        <p:nvSpPr>
          <p:cNvPr id="74" name="ZoneTexte 73"/>
          <p:cNvSpPr txBox="1"/>
          <p:nvPr/>
        </p:nvSpPr>
        <p:spPr>
          <a:xfrm>
            <a:off x="1871217" y="2020200"/>
            <a:ext cx="2690465" cy="338554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r>
              <a:rPr lang="fr-FR" sz="1600" i="1">
                <a:cs typeface="Arial" charset="0"/>
              </a:rPr>
              <a:t>Amalberge de l’Isle Bouchard</a:t>
            </a:r>
          </a:p>
        </p:txBody>
      </p:sp>
      <p:cxnSp>
        <p:nvCxnSpPr>
          <p:cNvPr id="75" name="Connecteur droit 74"/>
          <p:cNvCxnSpPr/>
          <p:nvPr/>
        </p:nvCxnSpPr>
        <p:spPr>
          <a:xfrm>
            <a:off x="1651000" y="2343150"/>
            <a:ext cx="21907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0" name="Connecteur en angle 2059"/>
          <p:cNvCxnSpPr/>
          <p:nvPr/>
        </p:nvCxnSpPr>
        <p:spPr>
          <a:xfrm rot="16200000" flipH="1">
            <a:off x="1482725" y="1379538"/>
            <a:ext cx="1028700" cy="254000"/>
          </a:xfrm>
          <a:prstGeom prst="bentConnector3">
            <a:avLst>
              <a:gd name="adj1" fmla="val 45369"/>
            </a:avLst>
          </a:prstGeom>
          <a:ln w="508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3" name="Connecteur droit avec flèche 2062"/>
          <p:cNvCxnSpPr/>
          <p:nvPr/>
        </p:nvCxnSpPr>
        <p:spPr>
          <a:xfrm>
            <a:off x="1760538" y="2359025"/>
            <a:ext cx="1298575" cy="22415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5298" name="Image 1" descr="Blason Poitiers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50" y="385763"/>
            <a:ext cx="4572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99" name="Image 44" descr="Blason Poitiers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89363"/>
            <a:ext cx="4572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Image 45" descr="Blason Poitiers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661025"/>
            <a:ext cx="4556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ZoneTexte 47"/>
          <p:cNvSpPr txBox="1">
            <a:spLocks noChangeArrowheads="1"/>
          </p:cNvSpPr>
          <p:nvPr/>
        </p:nvSpPr>
        <p:spPr bwMode="auto">
          <a:xfrm>
            <a:off x="1552575" y="6211888"/>
            <a:ext cx="9985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000" b="1">
                <a:sym typeface="Wingdings 2" charset="0"/>
              </a:rPr>
              <a:t>vers 1122-1124</a:t>
            </a:r>
            <a:endParaRPr lang="fr-FR" sz="1000" b="1"/>
          </a:p>
        </p:txBody>
      </p:sp>
      <p:sp>
        <p:nvSpPr>
          <p:cNvPr id="47" name="ZoneTexte 46"/>
          <p:cNvSpPr txBox="1">
            <a:spLocks noChangeArrowheads="1"/>
          </p:cNvSpPr>
          <p:nvPr/>
        </p:nvSpPr>
        <p:spPr bwMode="auto">
          <a:xfrm>
            <a:off x="971550" y="3357563"/>
            <a:ext cx="679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800" b="1" dirty="0">
                <a:sym typeface="Wingdings 2" charset="0"/>
              </a:rPr>
              <a:t></a:t>
            </a:r>
            <a:r>
              <a:rPr lang="fr-FR" sz="1800" dirty="0">
                <a:sym typeface="Wingdings 2" charset="0"/>
              </a:rPr>
              <a:t> </a:t>
            </a:r>
            <a:r>
              <a:rPr lang="fr-FR" sz="1000" b="1" dirty="0">
                <a:sym typeface="Wingdings 2" charset="0"/>
              </a:rPr>
              <a:t> 1137</a:t>
            </a:r>
            <a:endParaRPr lang="fr-FR" sz="1000" b="1" dirty="0"/>
          </a:p>
        </p:txBody>
      </p:sp>
      <p:sp>
        <p:nvSpPr>
          <p:cNvPr id="95303" name="ZoneTexte 12"/>
          <p:cNvSpPr txBox="1">
            <a:spLocks noChangeArrowheads="1"/>
          </p:cNvSpPr>
          <p:nvPr/>
        </p:nvSpPr>
        <p:spPr bwMode="auto">
          <a:xfrm>
            <a:off x="5257800" y="1239838"/>
            <a:ext cx="6016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400" b="1"/>
              <a:t>2ème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7235825" y="6611938"/>
            <a:ext cx="2376488" cy="24606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fr-FR" sz="10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Conférence d’Antoine FONT</a:t>
            </a:r>
          </a:p>
        </p:txBody>
      </p:sp>
      <p:sp>
        <p:nvSpPr>
          <p:cNvPr id="52" name="ZoneTexte 16">
            <a:extLst>
              <a:ext uri="{FF2B5EF4-FFF2-40B4-BE49-F238E27FC236}">
                <a16:creationId xmlns:a16="http://schemas.microsoft.com/office/drawing/2014/main" id="{49CFA165-0F92-CA41-8AAA-026EE13E2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1938"/>
            <a:ext cx="23764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000" b="1" dirty="0">
                <a:latin typeface="Comic Sans MS" charset="0"/>
              </a:rPr>
              <a:t>UTL La Rochelle, le 29/03/2022</a:t>
            </a:r>
            <a:endParaRPr lang="fr-FR" sz="1000" dirty="0">
              <a:latin typeface="Comic Sans MS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ZoneTexte 4"/>
          <p:cNvSpPr txBox="1"/>
          <p:nvPr/>
        </p:nvSpPr>
        <p:spPr>
          <a:xfrm>
            <a:off x="616619" y="188640"/>
            <a:ext cx="1440160" cy="369332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Louis VII</a:t>
            </a:r>
          </a:p>
        </p:txBody>
      </p:sp>
      <p:pic>
        <p:nvPicPr>
          <p:cNvPr id="512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8" y="3248025"/>
            <a:ext cx="14446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sp useBgFill="1">
        <p:nvSpPr>
          <p:cNvPr id="15" name="ZoneTexte 14"/>
          <p:cNvSpPr txBox="1"/>
          <p:nvPr/>
        </p:nvSpPr>
        <p:spPr>
          <a:xfrm>
            <a:off x="2204120" y="188640"/>
            <a:ext cx="1440160" cy="369332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r>
              <a:rPr lang="fr-FR">
                <a:solidFill>
                  <a:srgbClr val="000000"/>
                </a:solidFill>
                <a:cs typeface="Arial" charset="0"/>
              </a:rPr>
              <a:t>Aliénor</a:t>
            </a:r>
          </a:p>
        </p:txBody>
      </p:sp>
      <p:cxnSp>
        <p:nvCxnSpPr>
          <p:cNvPr id="12" name="Connecteur droit 11"/>
          <p:cNvCxnSpPr/>
          <p:nvPr/>
        </p:nvCxnSpPr>
        <p:spPr>
          <a:xfrm flipV="1">
            <a:off x="1336675" y="557213"/>
            <a:ext cx="0" cy="2825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830513" y="542925"/>
            <a:ext cx="0" cy="2571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341438" y="800100"/>
            <a:ext cx="1512887" cy="174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" name="ZoneTexte 21"/>
          <p:cNvSpPr txBox="1"/>
          <p:nvPr/>
        </p:nvSpPr>
        <p:spPr>
          <a:xfrm>
            <a:off x="385284" y="1229272"/>
            <a:ext cx="1440160" cy="307777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Marie de France</a:t>
            </a:r>
          </a:p>
        </p:txBody>
      </p:sp>
      <p:sp useBgFill="1">
        <p:nvSpPr>
          <p:cNvPr id="23" name="ZoneTexte 22"/>
          <p:cNvSpPr txBox="1"/>
          <p:nvPr/>
        </p:nvSpPr>
        <p:spPr>
          <a:xfrm>
            <a:off x="2696583" y="1229271"/>
            <a:ext cx="1440160" cy="307777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Alix de France</a:t>
            </a:r>
          </a:p>
        </p:txBody>
      </p:sp>
      <p:sp>
        <p:nvSpPr>
          <p:cNvPr id="96273" name="ZoneTexte 18"/>
          <p:cNvSpPr txBox="1">
            <a:spLocks noChangeArrowheads="1"/>
          </p:cNvSpPr>
          <p:nvPr/>
        </p:nvSpPr>
        <p:spPr bwMode="auto">
          <a:xfrm>
            <a:off x="1771650" y="508000"/>
            <a:ext cx="60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600" b="1">
                <a:solidFill>
                  <a:srgbClr val="0070C0"/>
                </a:solidFill>
              </a:rPr>
              <a:t>1137</a:t>
            </a:r>
          </a:p>
        </p:txBody>
      </p:sp>
      <p:sp useBgFill="1">
        <p:nvSpPr>
          <p:cNvPr id="25" name="ZoneTexte 24"/>
          <p:cNvSpPr txBox="1"/>
          <p:nvPr/>
        </p:nvSpPr>
        <p:spPr>
          <a:xfrm>
            <a:off x="1256423" y="1877344"/>
            <a:ext cx="1440160" cy="523220"/>
          </a:xfrm>
          <a:prstGeom prst="rect">
            <a:avLst/>
          </a:prstGeom>
          <a:ln w="38100">
            <a:solidFill>
              <a:schemeClr val="accent1"/>
            </a:solidFill>
            <a:prstDash val="sysDash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Henri I </a:t>
            </a:r>
            <a:r>
              <a:rPr lang="fr-FR" sz="14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Cte</a:t>
            </a: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de Champagne</a:t>
            </a:r>
          </a:p>
        </p:txBody>
      </p:sp>
      <p:sp useBgFill="1">
        <p:nvSpPr>
          <p:cNvPr id="26" name="ZoneTexte 25"/>
          <p:cNvSpPr txBox="1"/>
          <p:nvPr/>
        </p:nvSpPr>
        <p:spPr>
          <a:xfrm>
            <a:off x="3263372" y="1877344"/>
            <a:ext cx="1440160" cy="523220"/>
          </a:xfrm>
          <a:prstGeom prst="rect">
            <a:avLst/>
          </a:prstGeom>
          <a:ln w="38100">
            <a:solidFill>
              <a:schemeClr val="accent1"/>
            </a:solidFill>
            <a:prstDash val="sysDash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Thibault V </a:t>
            </a:r>
            <a:r>
              <a:rPr lang="fr-FR" sz="14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Cte</a:t>
            </a: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de Blois</a:t>
            </a:r>
          </a:p>
        </p:txBody>
      </p:sp>
      <p:cxnSp>
        <p:nvCxnSpPr>
          <p:cNvPr id="21" name="Connecteur droit 20"/>
          <p:cNvCxnSpPr/>
          <p:nvPr/>
        </p:nvCxnSpPr>
        <p:spPr>
          <a:xfrm>
            <a:off x="1104900" y="1085850"/>
            <a:ext cx="0" cy="1428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416300" y="1085850"/>
            <a:ext cx="0" cy="1428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1081088" y="1085850"/>
            <a:ext cx="2311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2127250" y="817563"/>
            <a:ext cx="0" cy="2682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Connecteur droit 1024"/>
          <p:cNvCxnSpPr/>
          <p:nvPr/>
        </p:nvCxnSpPr>
        <p:spPr>
          <a:xfrm>
            <a:off x="1104900" y="2138363"/>
            <a:ext cx="15081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necteur droit 1029"/>
          <p:cNvCxnSpPr/>
          <p:nvPr/>
        </p:nvCxnSpPr>
        <p:spPr>
          <a:xfrm>
            <a:off x="1104900" y="1536700"/>
            <a:ext cx="0" cy="6016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Connecteur droit 1032"/>
          <p:cNvCxnSpPr/>
          <p:nvPr/>
        </p:nvCxnSpPr>
        <p:spPr>
          <a:xfrm>
            <a:off x="3057525" y="1536700"/>
            <a:ext cx="0" cy="6016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Connecteur droit 1034"/>
          <p:cNvCxnSpPr/>
          <p:nvPr/>
        </p:nvCxnSpPr>
        <p:spPr>
          <a:xfrm>
            <a:off x="3057525" y="2138363"/>
            <a:ext cx="20637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4" name="ZoneTexte 43"/>
          <p:cNvSpPr txBox="1"/>
          <p:nvPr/>
        </p:nvSpPr>
        <p:spPr>
          <a:xfrm>
            <a:off x="6732240" y="188640"/>
            <a:ext cx="1440160" cy="369332"/>
          </a:xfrm>
          <a:prstGeom prst="rect">
            <a:avLst/>
          </a:prstGeom>
          <a:ln w="38100">
            <a:solidFill>
              <a:srgbClr val="C00000"/>
            </a:solidFill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Henri II</a:t>
            </a:r>
          </a:p>
        </p:txBody>
      </p:sp>
      <p:cxnSp>
        <p:nvCxnSpPr>
          <p:cNvPr id="1037" name="Connecteur droit 1036"/>
          <p:cNvCxnSpPr/>
          <p:nvPr/>
        </p:nvCxnSpPr>
        <p:spPr>
          <a:xfrm>
            <a:off x="3011488" y="804863"/>
            <a:ext cx="4440237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Connecteur droit 1038"/>
          <p:cNvCxnSpPr/>
          <p:nvPr/>
        </p:nvCxnSpPr>
        <p:spPr>
          <a:xfrm flipH="1" flipV="1">
            <a:off x="7451725" y="557213"/>
            <a:ext cx="0" cy="25717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293" name="ZoneTexte 51"/>
          <p:cNvSpPr txBox="1">
            <a:spLocks noChangeArrowheads="1"/>
          </p:cNvSpPr>
          <p:nvPr/>
        </p:nvSpPr>
        <p:spPr bwMode="auto">
          <a:xfrm>
            <a:off x="4767263" y="419100"/>
            <a:ext cx="6016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600" b="1">
                <a:solidFill>
                  <a:srgbClr val="C00000"/>
                </a:solidFill>
              </a:rPr>
              <a:t>1152</a:t>
            </a:r>
          </a:p>
        </p:txBody>
      </p:sp>
      <p:cxnSp>
        <p:nvCxnSpPr>
          <p:cNvPr id="53" name="Connecteur droit 52"/>
          <p:cNvCxnSpPr/>
          <p:nvPr/>
        </p:nvCxnSpPr>
        <p:spPr>
          <a:xfrm flipH="1" flipV="1">
            <a:off x="3001963" y="554038"/>
            <a:ext cx="9525" cy="26035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flipV="1">
            <a:off x="5022850" y="814388"/>
            <a:ext cx="1588" cy="1751012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9" name="ZoneTexte 58"/>
          <p:cNvSpPr txBox="1"/>
          <p:nvPr/>
        </p:nvSpPr>
        <p:spPr>
          <a:xfrm>
            <a:off x="6502195" y="1252835"/>
            <a:ext cx="927720" cy="461665"/>
          </a:xfrm>
          <a:prstGeom prst="rect">
            <a:avLst/>
          </a:prstGeom>
          <a:ln w="38100">
            <a:solidFill>
              <a:srgbClr val="C00000"/>
            </a:solidFill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1155/1183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Henri </a:t>
            </a:r>
          </a:p>
        </p:txBody>
      </p:sp>
      <p:sp useBgFill="1">
        <p:nvSpPr>
          <p:cNvPr id="60" name="ZoneTexte 59"/>
          <p:cNvSpPr txBox="1"/>
          <p:nvPr/>
        </p:nvSpPr>
        <p:spPr>
          <a:xfrm>
            <a:off x="5325872" y="937133"/>
            <a:ext cx="936105" cy="461665"/>
          </a:xfrm>
          <a:prstGeom prst="rect">
            <a:avLst/>
          </a:prstGeom>
          <a:ln w="38100">
            <a:solidFill>
              <a:srgbClr val="C00000"/>
            </a:solidFill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1153/1156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Guillaume</a:t>
            </a:r>
          </a:p>
        </p:txBody>
      </p:sp>
      <p:sp useBgFill="1">
        <p:nvSpPr>
          <p:cNvPr id="61" name="ZoneTexte 60"/>
          <p:cNvSpPr txBox="1"/>
          <p:nvPr/>
        </p:nvSpPr>
        <p:spPr>
          <a:xfrm>
            <a:off x="6633060" y="3068960"/>
            <a:ext cx="869370" cy="461665"/>
          </a:xfrm>
          <a:prstGeom prst="rect">
            <a:avLst/>
          </a:prstGeom>
          <a:ln w="38100">
            <a:solidFill>
              <a:srgbClr val="C00000"/>
            </a:solidFill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1165/1199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Jeanne</a:t>
            </a:r>
          </a:p>
        </p:txBody>
      </p:sp>
      <p:sp useBgFill="1">
        <p:nvSpPr>
          <p:cNvPr id="62" name="ZoneTexte 61"/>
          <p:cNvSpPr txBox="1"/>
          <p:nvPr/>
        </p:nvSpPr>
        <p:spPr>
          <a:xfrm>
            <a:off x="5068166" y="3053484"/>
            <a:ext cx="965251" cy="461665"/>
          </a:xfrm>
          <a:prstGeom prst="rect">
            <a:avLst/>
          </a:prstGeom>
          <a:ln w="38100">
            <a:solidFill>
              <a:srgbClr val="C00000"/>
            </a:solidFill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r>
              <a:rPr lang="fr-FR" sz="1000">
                <a:solidFill>
                  <a:srgbClr val="000000"/>
                </a:solidFill>
                <a:cs typeface="Arial" charset="0"/>
              </a:rPr>
              <a:t>1162/1214</a:t>
            </a:r>
          </a:p>
          <a:p>
            <a:pPr algn="ctr" eaLnBrk="1" hangingPunct="1">
              <a:defRPr/>
            </a:pPr>
            <a:r>
              <a:rPr lang="fr-FR" sz="1400">
                <a:solidFill>
                  <a:srgbClr val="000000"/>
                </a:solidFill>
                <a:cs typeface="Arial" charset="0"/>
              </a:rPr>
              <a:t>Aliénor</a:t>
            </a:r>
          </a:p>
        </p:txBody>
      </p:sp>
      <p:sp useBgFill="1">
        <p:nvSpPr>
          <p:cNvPr id="63" name="ZoneTexte 62"/>
          <p:cNvSpPr txBox="1"/>
          <p:nvPr/>
        </p:nvSpPr>
        <p:spPr>
          <a:xfrm>
            <a:off x="3849688" y="3091262"/>
            <a:ext cx="1001069" cy="461665"/>
          </a:xfrm>
          <a:prstGeom prst="rect">
            <a:avLst/>
          </a:prstGeom>
          <a:ln w="38100">
            <a:solidFill>
              <a:srgbClr val="C00000"/>
            </a:solidFill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1158/1186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Geoffroy</a:t>
            </a:r>
          </a:p>
        </p:txBody>
      </p:sp>
      <p:sp useBgFill="1">
        <p:nvSpPr>
          <p:cNvPr id="64" name="ZoneTexte 63"/>
          <p:cNvSpPr txBox="1"/>
          <p:nvPr/>
        </p:nvSpPr>
        <p:spPr>
          <a:xfrm>
            <a:off x="1610867" y="3054661"/>
            <a:ext cx="898915" cy="461665"/>
          </a:xfrm>
          <a:prstGeom prst="rect">
            <a:avLst/>
          </a:prstGeom>
          <a:ln w="38100">
            <a:solidFill>
              <a:srgbClr val="C00000"/>
            </a:solidFill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1157/1199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Richard</a:t>
            </a:r>
          </a:p>
        </p:txBody>
      </p:sp>
      <p:sp useBgFill="1">
        <p:nvSpPr>
          <p:cNvPr id="65" name="ZoneTexte 64"/>
          <p:cNvSpPr txBox="1"/>
          <p:nvPr/>
        </p:nvSpPr>
        <p:spPr>
          <a:xfrm>
            <a:off x="240118" y="4365102"/>
            <a:ext cx="1015155" cy="461665"/>
          </a:xfrm>
          <a:prstGeom prst="rect">
            <a:avLst/>
          </a:prstGeom>
          <a:ln w="38100">
            <a:solidFill>
              <a:srgbClr val="C00000"/>
            </a:solidFill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1156/1189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Mathilde</a:t>
            </a:r>
          </a:p>
        </p:txBody>
      </p:sp>
      <p:sp useBgFill="1">
        <p:nvSpPr>
          <p:cNvPr id="66" name="ZoneTexte 65"/>
          <p:cNvSpPr txBox="1"/>
          <p:nvPr/>
        </p:nvSpPr>
        <p:spPr>
          <a:xfrm>
            <a:off x="8102693" y="3065058"/>
            <a:ext cx="869370" cy="461665"/>
          </a:xfrm>
          <a:prstGeom prst="rect">
            <a:avLst/>
          </a:prstGeom>
          <a:ln w="38100">
            <a:solidFill>
              <a:srgbClr val="C00000"/>
            </a:solidFill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1166/1216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Jean</a:t>
            </a:r>
          </a:p>
        </p:txBody>
      </p:sp>
      <p:cxnSp>
        <p:nvCxnSpPr>
          <p:cNvPr id="68" name="Connecteur droit 67"/>
          <p:cNvCxnSpPr/>
          <p:nvPr/>
        </p:nvCxnSpPr>
        <p:spPr>
          <a:xfrm>
            <a:off x="747713" y="2565400"/>
            <a:ext cx="7756525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V="1">
            <a:off x="747713" y="2565400"/>
            <a:ext cx="0" cy="180022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 flipV="1">
            <a:off x="2057400" y="2557463"/>
            <a:ext cx="3175" cy="50482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V="1">
            <a:off x="4356100" y="2555875"/>
            <a:ext cx="0" cy="5207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 flipH="1" flipV="1">
            <a:off x="5551488" y="2576513"/>
            <a:ext cx="1587" cy="48895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flipV="1">
            <a:off x="6996113" y="2555875"/>
            <a:ext cx="3175" cy="5207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 flipV="1">
            <a:off x="8501063" y="2565400"/>
            <a:ext cx="1587" cy="50323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>
            <a:off x="5022850" y="1168400"/>
            <a:ext cx="30321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>
            <a:off x="5022850" y="1514475"/>
            <a:ext cx="14779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2" name="ZoneTexte 91"/>
          <p:cNvSpPr txBox="1"/>
          <p:nvPr/>
        </p:nvSpPr>
        <p:spPr>
          <a:xfrm>
            <a:off x="654755" y="4939916"/>
            <a:ext cx="1187983" cy="307777"/>
          </a:xfrm>
          <a:prstGeom prst="rect">
            <a:avLst/>
          </a:prstGeom>
          <a:ln w="38100">
            <a:solidFill>
              <a:srgbClr val="C00000"/>
            </a:solidFill>
            <a:prstDash val="sysDash"/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Henri le Lion</a:t>
            </a:r>
          </a:p>
        </p:txBody>
      </p:sp>
      <p:sp useBgFill="1">
        <p:nvSpPr>
          <p:cNvPr id="93" name="ZoneTexte 92"/>
          <p:cNvSpPr txBox="1"/>
          <p:nvPr/>
        </p:nvSpPr>
        <p:spPr>
          <a:xfrm>
            <a:off x="7138560" y="1823651"/>
            <a:ext cx="1440160" cy="307777"/>
          </a:xfrm>
          <a:prstGeom prst="rect">
            <a:avLst/>
          </a:prstGeom>
          <a:ln w="38100">
            <a:solidFill>
              <a:srgbClr val="C00000"/>
            </a:solidFill>
            <a:prstDash val="sysDash"/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Marguerite de F.</a:t>
            </a:r>
          </a:p>
        </p:txBody>
      </p:sp>
      <p:cxnSp>
        <p:nvCxnSpPr>
          <p:cNvPr id="94" name="Connecteur droit 93"/>
          <p:cNvCxnSpPr/>
          <p:nvPr/>
        </p:nvCxnSpPr>
        <p:spPr>
          <a:xfrm>
            <a:off x="6799263" y="1978025"/>
            <a:ext cx="333375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>
          <a:xfrm flipV="1">
            <a:off x="6799263" y="1714500"/>
            <a:ext cx="0" cy="26352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97" name="ZoneTexte 96"/>
          <p:cNvSpPr txBox="1"/>
          <p:nvPr/>
        </p:nvSpPr>
        <p:spPr>
          <a:xfrm>
            <a:off x="2270767" y="3712980"/>
            <a:ext cx="1352085" cy="307777"/>
          </a:xfrm>
          <a:prstGeom prst="rect">
            <a:avLst/>
          </a:prstGeom>
          <a:ln w="38100">
            <a:solidFill>
              <a:srgbClr val="C00000"/>
            </a:solidFill>
            <a:prstDash val="sysDash"/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r>
              <a:rPr lang="fr-FR" sz="1400">
                <a:solidFill>
                  <a:srgbClr val="000000"/>
                </a:solidFill>
                <a:cs typeface="Arial" charset="0"/>
              </a:rPr>
              <a:t>Bérangère de N</a:t>
            </a:r>
          </a:p>
        </p:txBody>
      </p:sp>
      <p:sp useBgFill="1">
        <p:nvSpPr>
          <p:cNvPr id="98" name="ZoneTexte 97"/>
          <p:cNvSpPr txBox="1"/>
          <p:nvPr/>
        </p:nvSpPr>
        <p:spPr>
          <a:xfrm>
            <a:off x="2878017" y="4288157"/>
            <a:ext cx="1320627" cy="307777"/>
          </a:xfrm>
          <a:prstGeom prst="rect">
            <a:avLst/>
          </a:prstGeom>
          <a:ln w="38100">
            <a:solidFill>
              <a:srgbClr val="C00000"/>
            </a:solidFill>
            <a:prstDash val="sysDash"/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Constance de B</a:t>
            </a:r>
          </a:p>
        </p:txBody>
      </p:sp>
      <p:sp useBgFill="1">
        <p:nvSpPr>
          <p:cNvPr id="99" name="ZoneTexte 98"/>
          <p:cNvSpPr txBox="1"/>
          <p:nvPr/>
        </p:nvSpPr>
        <p:spPr>
          <a:xfrm>
            <a:off x="5488567" y="4056513"/>
            <a:ext cx="1159707" cy="307777"/>
          </a:xfrm>
          <a:prstGeom prst="rect">
            <a:avLst/>
          </a:prstGeom>
          <a:ln w="38100">
            <a:solidFill>
              <a:srgbClr val="C00000"/>
            </a:solidFill>
            <a:prstDash val="sysDash"/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Alphonse VIII</a:t>
            </a:r>
          </a:p>
        </p:txBody>
      </p:sp>
      <p:sp useBgFill="1">
        <p:nvSpPr>
          <p:cNvPr id="100" name="ZoneTexte 99"/>
          <p:cNvSpPr txBox="1"/>
          <p:nvPr/>
        </p:nvSpPr>
        <p:spPr>
          <a:xfrm>
            <a:off x="6444328" y="4654645"/>
            <a:ext cx="1427605" cy="307777"/>
          </a:xfrm>
          <a:prstGeom prst="rect">
            <a:avLst/>
          </a:prstGeom>
          <a:ln w="38100">
            <a:solidFill>
              <a:srgbClr val="C00000"/>
            </a:solidFill>
            <a:prstDash val="sysDash"/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Guillaume II de S</a:t>
            </a:r>
          </a:p>
        </p:txBody>
      </p:sp>
      <p:sp useBgFill="1">
        <p:nvSpPr>
          <p:cNvPr id="101" name="ZoneTexte 100"/>
          <p:cNvSpPr txBox="1"/>
          <p:nvPr/>
        </p:nvSpPr>
        <p:spPr>
          <a:xfrm>
            <a:off x="6033417" y="5178474"/>
            <a:ext cx="1124714" cy="307777"/>
          </a:xfrm>
          <a:prstGeom prst="rect">
            <a:avLst/>
          </a:prstGeom>
          <a:ln w="38100">
            <a:solidFill>
              <a:srgbClr val="C00000"/>
            </a:solidFill>
            <a:prstDash val="sysDash"/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Raymond VI</a:t>
            </a:r>
          </a:p>
        </p:txBody>
      </p:sp>
      <p:sp useBgFill="1">
        <p:nvSpPr>
          <p:cNvPr id="112" name="ZoneTexte 111"/>
          <p:cNvSpPr txBox="1"/>
          <p:nvPr/>
        </p:nvSpPr>
        <p:spPr>
          <a:xfrm>
            <a:off x="7831427" y="3712980"/>
            <a:ext cx="1167848" cy="307777"/>
          </a:xfrm>
          <a:prstGeom prst="rect">
            <a:avLst/>
          </a:prstGeom>
          <a:ln w="38100">
            <a:solidFill>
              <a:srgbClr val="C00000"/>
            </a:solidFill>
            <a:prstDash val="sysDash"/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Isabelle de G</a:t>
            </a:r>
          </a:p>
        </p:txBody>
      </p:sp>
      <p:sp useBgFill="1">
        <p:nvSpPr>
          <p:cNvPr id="113" name="ZoneTexte 112"/>
          <p:cNvSpPr txBox="1"/>
          <p:nvPr/>
        </p:nvSpPr>
        <p:spPr>
          <a:xfrm>
            <a:off x="7858640" y="4205337"/>
            <a:ext cx="1113423" cy="307777"/>
          </a:xfrm>
          <a:prstGeom prst="rect">
            <a:avLst/>
          </a:prstGeom>
          <a:ln w="38100">
            <a:solidFill>
              <a:srgbClr val="C00000"/>
            </a:solidFill>
            <a:prstDash val="sysDash"/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r>
              <a:rPr lang="fr-FR" sz="1400">
                <a:solidFill>
                  <a:srgbClr val="000000"/>
                </a:solidFill>
                <a:cs typeface="Arial" charset="0"/>
              </a:rPr>
              <a:t>Isabelle d</a:t>
            </a:r>
            <a:r>
              <a:rPr lang="ja-JP" altLang="fr-FR" sz="1400">
                <a:solidFill>
                  <a:srgbClr val="000000"/>
                </a:solidFill>
                <a:cs typeface="Arial" charset="0"/>
              </a:rPr>
              <a:t>’</a:t>
            </a:r>
            <a:r>
              <a:rPr lang="fr-FR" altLang="ja-JP" sz="1400">
                <a:solidFill>
                  <a:srgbClr val="000000"/>
                </a:solidFill>
                <a:cs typeface="Arial" charset="0"/>
              </a:rPr>
              <a:t> A</a:t>
            </a:r>
            <a:endParaRPr lang="fr-FR" sz="140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116" name="Connecteur droit 115"/>
          <p:cNvCxnSpPr/>
          <p:nvPr/>
        </p:nvCxnSpPr>
        <p:spPr>
          <a:xfrm flipV="1">
            <a:off x="4356100" y="3552825"/>
            <a:ext cx="0" cy="89058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/>
          <p:cNvCxnSpPr/>
          <p:nvPr/>
        </p:nvCxnSpPr>
        <p:spPr>
          <a:xfrm flipV="1">
            <a:off x="4229100" y="4441825"/>
            <a:ext cx="127000" cy="158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122"/>
          <p:cNvCxnSpPr/>
          <p:nvPr/>
        </p:nvCxnSpPr>
        <p:spPr>
          <a:xfrm flipV="1">
            <a:off x="3514725" y="4595813"/>
            <a:ext cx="15875" cy="9398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ZoneTexte 123"/>
          <p:cNvSpPr txBox="1"/>
          <p:nvPr/>
        </p:nvSpPr>
        <p:spPr>
          <a:xfrm>
            <a:off x="2853747" y="5535708"/>
            <a:ext cx="1320627" cy="461665"/>
          </a:xfrm>
          <a:prstGeom prst="rect">
            <a:avLst/>
          </a:prstGeom>
          <a:solidFill>
            <a:schemeClr val="bg1">
              <a:alpha val="70000"/>
            </a:schemeClr>
          </a:solidFill>
          <a:ln w="38100">
            <a:noFill/>
            <a:prstDash val="sysDash"/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1187/1203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Arthur</a:t>
            </a:r>
            <a:endParaRPr lang="fr-FR" sz="10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5148064" y="5877272"/>
            <a:ext cx="1320627" cy="461665"/>
          </a:xfrm>
          <a:prstGeom prst="rect">
            <a:avLst/>
          </a:prstGeom>
          <a:solidFill>
            <a:schemeClr val="bg1">
              <a:alpha val="70000"/>
            </a:schemeClr>
          </a:solidFill>
          <a:ln w="38100">
            <a:noFill/>
            <a:prstDash val="sysDash"/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1188/1252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Blanche de C.</a:t>
            </a:r>
            <a:endParaRPr lang="fr-FR" sz="10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129" name="Connecteur droit 128"/>
          <p:cNvCxnSpPr/>
          <p:nvPr/>
        </p:nvCxnSpPr>
        <p:spPr>
          <a:xfrm flipV="1">
            <a:off x="5257800" y="3516313"/>
            <a:ext cx="0" cy="684212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>
            <a:off x="5237163" y="4200525"/>
            <a:ext cx="23495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>
          <a:xfrm flipH="1" flipV="1">
            <a:off x="5761038" y="4341813"/>
            <a:ext cx="0" cy="15113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ZoneTexte 135"/>
          <p:cNvSpPr txBox="1"/>
          <p:nvPr/>
        </p:nvSpPr>
        <p:spPr>
          <a:xfrm>
            <a:off x="4283968" y="6309320"/>
            <a:ext cx="1320627" cy="461665"/>
          </a:xfrm>
          <a:prstGeom prst="rect">
            <a:avLst/>
          </a:prstGeom>
          <a:solidFill>
            <a:schemeClr val="bg1">
              <a:alpha val="70000"/>
            </a:schemeClr>
          </a:solidFill>
          <a:ln w="38100">
            <a:noFill/>
            <a:prstDash val="sysDash"/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1214/1270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Louis IX.</a:t>
            </a:r>
            <a:endParaRPr lang="fr-FR" sz="10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37" name="ZoneTexte 136"/>
          <p:cNvSpPr txBox="1"/>
          <p:nvPr/>
        </p:nvSpPr>
        <p:spPr>
          <a:xfrm>
            <a:off x="3563888" y="6021288"/>
            <a:ext cx="1320627" cy="307777"/>
          </a:xfrm>
          <a:prstGeom prst="rect">
            <a:avLst/>
          </a:prstGeom>
          <a:solidFill>
            <a:schemeClr val="bg1">
              <a:alpha val="70000"/>
            </a:schemeClr>
          </a:solidFill>
          <a:ln w="38100">
            <a:noFill/>
            <a:prstDash val="sysDash"/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Louis VIII</a:t>
            </a:r>
            <a:endParaRPr lang="fr-FR" sz="10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138" name="Connecteur droit 137"/>
          <p:cNvCxnSpPr/>
          <p:nvPr/>
        </p:nvCxnSpPr>
        <p:spPr>
          <a:xfrm flipV="1">
            <a:off x="2046288" y="3516313"/>
            <a:ext cx="0" cy="350837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139"/>
          <p:cNvCxnSpPr/>
          <p:nvPr/>
        </p:nvCxnSpPr>
        <p:spPr>
          <a:xfrm>
            <a:off x="2036763" y="3856038"/>
            <a:ext cx="23336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/>
          <p:cNvCxnSpPr/>
          <p:nvPr/>
        </p:nvCxnSpPr>
        <p:spPr>
          <a:xfrm>
            <a:off x="4892675" y="6202363"/>
            <a:ext cx="261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5022850" y="6202363"/>
            <a:ext cx="0" cy="1539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>
            <a:off x="465138" y="5103813"/>
            <a:ext cx="15081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 flipV="1">
            <a:off x="465138" y="4826000"/>
            <a:ext cx="0" cy="27781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>
          <a:xfrm flipV="1">
            <a:off x="541338" y="5108575"/>
            <a:ext cx="0" cy="8890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ZoneTexte 85"/>
          <p:cNvSpPr txBox="1"/>
          <p:nvPr/>
        </p:nvSpPr>
        <p:spPr>
          <a:xfrm>
            <a:off x="647071" y="5766540"/>
            <a:ext cx="1320627" cy="461665"/>
          </a:xfrm>
          <a:prstGeom prst="rect">
            <a:avLst/>
          </a:prstGeom>
          <a:solidFill>
            <a:schemeClr val="bg1">
              <a:alpha val="70000"/>
            </a:schemeClr>
          </a:solidFill>
          <a:ln w="38100">
            <a:noFill/>
            <a:prstDash val="sysDash"/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1174/1218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Otton IV</a:t>
            </a:r>
            <a:endParaRPr lang="fr-FR" sz="10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87" name="Connecteur droit 86"/>
          <p:cNvCxnSpPr/>
          <p:nvPr/>
        </p:nvCxnSpPr>
        <p:spPr>
          <a:xfrm>
            <a:off x="558800" y="5991225"/>
            <a:ext cx="234950" cy="635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81" name="Picture 132" descr="d:\utilisateurs\a.font1\AppData\Local\Microsoft\Windows\Temporary Internet Files\Content.Outlook\GAK0K2BJ\photo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300" y="2698750"/>
            <a:ext cx="277813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82" name="Picture 132" descr="d:\utilisateurs\a.font1\AppData\Local\Microsoft\Windows\Temporary Internet Files\Content.Outlook\GAK0K2BJ\photo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513" y="896938"/>
            <a:ext cx="277812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83" name="Picture 132" descr="d:\utilisateurs\a.font1\AppData\Local\Microsoft\Windows\Temporary Internet Files\Content.Outlook\GAK0K2BJ\photo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7900" y="2663825"/>
            <a:ext cx="277813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84" name="Picture 132" descr="d:\utilisateurs\a.font1\AppData\Local\Microsoft\Windows\Temporary Internet Files\Content.Outlook\GAK0K2BJ\photo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244475"/>
            <a:ext cx="277813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85" name="Picture 132" descr="d:\utilisateurs\a.font1\AppData\Local\Microsoft\Windows\Temporary Internet Files\Content.Outlook\GAK0K2BJ\photo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75" y="193675"/>
            <a:ext cx="277813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393" name="Picture 132" descr="d:\utilisateurs\a.font1\AppData\Local\Microsoft\Windows\Temporary Internet Files\Content.Outlook\GAK0K2BJ\photo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661025"/>
            <a:ext cx="277813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87" name="Picture 132" descr="d:\utilisateurs\a.font1\AppData\Local\Microsoft\Windows\Temporary Internet Files\Content.Outlook\GAK0K2BJ\photo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713" y="6457950"/>
            <a:ext cx="277812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8" name="Connecteur droit 87"/>
          <p:cNvCxnSpPr/>
          <p:nvPr/>
        </p:nvCxnSpPr>
        <p:spPr>
          <a:xfrm flipV="1">
            <a:off x="7059613" y="3527425"/>
            <a:ext cx="9525" cy="112712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/>
          <p:cNvCxnSpPr/>
          <p:nvPr/>
        </p:nvCxnSpPr>
        <p:spPr>
          <a:xfrm flipV="1">
            <a:off x="8501063" y="4510088"/>
            <a:ext cx="0" cy="890587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ZoneTexte 95"/>
          <p:cNvSpPr txBox="1"/>
          <p:nvPr/>
        </p:nvSpPr>
        <p:spPr>
          <a:xfrm>
            <a:off x="6732240" y="6073649"/>
            <a:ext cx="1320627" cy="461665"/>
          </a:xfrm>
          <a:prstGeom prst="rect">
            <a:avLst/>
          </a:prstGeom>
          <a:solidFill>
            <a:schemeClr val="bg1">
              <a:alpha val="70000"/>
            </a:schemeClr>
          </a:solidFill>
          <a:ln w="38100">
            <a:noFill/>
            <a:prstDash val="sysDash"/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1197/1249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Raymond VII</a:t>
            </a:r>
            <a:endParaRPr lang="fr-FR" sz="10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cxnSp>
        <p:nvCxnSpPr>
          <p:cNvPr id="103" name="Connecteur droit 102"/>
          <p:cNvCxnSpPr/>
          <p:nvPr/>
        </p:nvCxnSpPr>
        <p:spPr>
          <a:xfrm flipV="1">
            <a:off x="7289800" y="3516313"/>
            <a:ext cx="0" cy="1123950"/>
          </a:xfrm>
          <a:prstGeom prst="line">
            <a:avLst/>
          </a:prstGeom>
          <a:ln w="76200" cmpd="dbl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103"/>
          <p:cNvCxnSpPr/>
          <p:nvPr/>
        </p:nvCxnSpPr>
        <p:spPr>
          <a:xfrm flipH="1" flipV="1">
            <a:off x="7299325" y="4965700"/>
            <a:ext cx="9525" cy="1082675"/>
          </a:xfrm>
          <a:prstGeom prst="line">
            <a:avLst/>
          </a:prstGeom>
          <a:ln w="76200" cmpd="dbl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104"/>
          <p:cNvCxnSpPr/>
          <p:nvPr/>
        </p:nvCxnSpPr>
        <p:spPr>
          <a:xfrm flipV="1">
            <a:off x="7158038" y="5332413"/>
            <a:ext cx="146050" cy="0"/>
          </a:xfrm>
          <a:prstGeom prst="line">
            <a:avLst/>
          </a:prstGeom>
          <a:ln w="76200" cmpd="dbl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ZoneTexte 105"/>
          <p:cNvSpPr txBox="1"/>
          <p:nvPr/>
        </p:nvSpPr>
        <p:spPr>
          <a:xfrm>
            <a:off x="7801842" y="5392035"/>
            <a:ext cx="1320627" cy="461665"/>
          </a:xfrm>
          <a:prstGeom prst="rect">
            <a:avLst/>
          </a:prstGeom>
          <a:solidFill>
            <a:schemeClr val="bg1">
              <a:alpha val="70000"/>
            </a:schemeClr>
          </a:solidFill>
          <a:ln w="38100">
            <a:noFill/>
            <a:prstDash val="sysDash"/>
          </a:ln>
          <a:effectLst>
            <a:innerShdw blurRad="63500" dist="50800">
              <a:prstClr val="black">
                <a:alpha val="51000"/>
              </a:prstClr>
            </a:inn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1207/1272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Henri III</a:t>
            </a:r>
            <a:endParaRPr lang="fr-FR" sz="10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pic>
        <p:nvPicPr>
          <p:cNvPr id="2199" name="Picture 132" descr="d:\utilisateurs\a.font1\AppData\Local\Microsoft\Windows\Temporary Internet Files\Content.Outlook\GAK0K2BJ\photo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7900" y="5140325"/>
            <a:ext cx="277813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1" name="Connecteur droit 90"/>
          <p:cNvCxnSpPr/>
          <p:nvPr/>
        </p:nvCxnSpPr>
        <p:spPr>
          <a:xfrm flipV="1">
            <a:off x="8267700" y="3536950"/>
            <a:ext cx="0" cy="17621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106"/>
          <p:cNvCxnSpPr/>
          <p:nvPr/>
        </p:nvCxnSpPr>
        <p:spPr>
          <a:xfrm flipH="1" flipV="1">
            <a:off x="8605838" y="3529013"/>
            <a:ext cx="4762" cy="161925"/>
          </a:xfrm>
          <a:prstGeom prst="line">
            <a:avLst/>
          </a:prstGeom>
          <a:ln w="25400" cmpd="dbl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107"/>
          <p:cNvCxnSpPr/>
          <p:nvPr/>
        </p:nvCxnSpPr>
        <p:spPr>
          <a:xfrm flipH="1" flipV="1">
            <a:off x="8610600" y="4046538"/>
            <a:ext cx="4763" cy="161925"/>
          </a:xfrm>
          <a:prstGeom prst="line">
            <a:avLst/>
          </a:prstGeom>
          <a:ln w="25400" cmpd="dbl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03" name="Picture 132" descr="d:\utilisateurs\a.font1\AppData\Local\Microsoft\Windows\Temporary Internet Files\Content.Outlook\GAK0K2BJ\photo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13" y="5484813"/>
            <a:ext cx="279400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llipse 10"/>
          <p:cNvSpPr/>
          <p:nvPr/>
        </p:nvSpPr>
        <p:spPr>
          <a:xfrm>
            <a:off x="6651625" y="860425"/>
            <a:ext cx="741363" cy="388938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02" name="Ellipse 101"/>
          <p:cNvSpPr/>
          <p:nvPr/>
        </p:nvSpPr>
        <p:spPr>
          <a:xfrm>
            <a:off x="1900238" y="2627313"/>
            <a:ext cx="739775" cy="388937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09" name="Ellipse 108"/>
          <p:cNvSpPr/>
          <p:nvPr/>
        </p:nvSpPr>
        <p:spPr>
          <a:xfrm>
            <a:off x="8366125" y="2627313"/>
            <a:ext cx="741363" cy="388937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10" name="Ellipse 109"/>
          <p:cNvSpPr/>
          <p:nvPr/>
        </p:nvSpPr>
        <p:spPr>
          <a:xfrm>
            <a:off x="931863" y="5427663"/>
            <a:ext cx="739775" cy="388937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11" name="Ellipse 110"/>
          <p:cNvSpPr/>
          <p:nvPr/>
        </p:nvSpPr>
        <p:spPr>
          <a:xfrm>
            <a:off x="8366125" y="5072063"/>
            <a:ext cx="741363" cy="388937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14" name="Ellipse 113"/>
          <p:cNvSpPr/>
          <p:nvPr/>
        </p:nvSpPr>
        <p:spPr>
          <a:xfrm>
            <a:off x="5491163" y="6389688"/>
            <a:ext cx="741362" cy="388937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15" name="Ellipse 114"/>
          <p:cNvSpPr/>
          <p:nvPr/>
        </p:nvSpPr>
        <p:spPr>
          <a:xfrm>
            <a:off x="0" y="230188"/>
            <a:ext cx="558800" cy="350837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17" name="Ellipse 116"/>
          <p:cNvSpPr/>
          <p:nvPr/>
        </p:nvSpPr>
        <p:spPr>
          <a:xfrm>
            <a:off x="8221663" y="188913"/>
            <a:ext cx="558800" cy="350837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pic>
        <p:nvPicPr>
          <p:cNvPr id="119" name="Picture 132" descr="d:\utilisateurs\a.font1\AppData\Local\Microsoft\Windows\Temporary Internet Files\Content.Outlook\GAK0K2BJ\photo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708275"/>
            <a:ext cx="277813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" name="Ellipse 120"/>
          <p:cNvSpPr/>
          <p:nvPr/>
        </p:nvSpPr>
        <p:spPr>
          <a:xfrm>
            <a:off x="5621338" y="2636838"/>
            <a:ext cx="739775" cy="388937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22" name="ZoneTexte 121"/>
          <p:cNvSpPr txBox="1"/>
          <p:nvPr/>
        </p:nvSpPr>
        <p:spPr>
          <a:xfrm>
            <a:off x="7235825" y="6611938"/>
            <a:ext cx="2376488" cy="24606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fr-FR" sz="10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Conférence d’Antoine FONT</a:t>
            </a:r>
          </a:p>
        </p:txBody>
      </p:sp>
      <p:pic>
        <p:nvPicPr>
          <p:cNvPr id="118" name="Picture 132" descr="d:\utilisateurs\a.font1\AppData\Local\Microsoft\Windows\Temporary Internet Files\Content.Outlook\GAK0K2BJ\photo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6294" y="2708349"/>
            <a:ext cx="277813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" name="Ellipse 124"/>
          <p:cNvSpPr/>
          <p:nvPr/>
        </p:nvSpPr>
        <p:spPr>
          <a:xfrm>
            <a:off x="6660232" y="2636912"/>
            <a:ext cx="739775" cy="388937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pic>
        <p:nvPicPr>
          <p:cNvPr id="126" name="Picture 132" descr="d:\utilisateurs\a.font1\AppData\Local\Microsoft\Windows\Temporary Internet Files\Content.Outlook\GAK0K2BJ\photo (2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263" y="5461794"/>
            <a:ext cx="279400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7" name="Ellipse 126"/>
          <p:cNvSpPr/>
          <p:nvPr/>
        </p:nvSpPr>
        <p:spPr>
          <a:xfrm>
            <a:off x="5154613" y="5404644"/>
            <a:ext cx="739775" cy="388937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30" name="ZoneTexte 16">
            <a:extLst>
              <a:ext uri="{FF2B5EF4-FFF2-40B4-BE49-F238E27FC236}">
                <a16:creationId xmlns:a16="http://schemas.microsoft.com/office/drawing/2014/main" id="{85C3E9C4-2B00-084B-90A3-03A86FACE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1938"/>
            <a:ext cx="23764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000" b="1" dirty="0">
                <a:latin typeface="Comic Sans MS" charset="0"/>
              </a:rPr>
              <a:t>UTL La Rochelle, le 29/03/2022</a:t>
            </a:r>
            <a:endParaRPr lang="fr-FR" sz="1000" dirty="0">
              <a:latin typeface="Comic Sans MS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Image 14" descr="ALIENOR BI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05" y="82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7235825" y="6611938"/>
            <a:ext cx="2376488" cy="24606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fr-FR" sz="10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Conférence d’Antoine FONT</a:t>
            </a:r>
          </a:p>
        </p:txBody>
      </p:sp>
      <p:sp>
        <p:nvSpPr>
          <p:cNvPr id="14341" name="ZoneTexte 16"/>
          <p:cNvSpPr txBox="1">
            <a:spLocks noChangeArrowheads="1"/>
          </p:cNvSpPr>
          <p:nvPr/>
        </p:nvSpPr>
        <p:spPr bwMode="auto">
          <a:xfrm>
            <a:off x="0" y="6611938"/>
            <a:ext cx="23764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000" b="1" dirty="0">
                <a:latin typeface="Comic Sans MS" charset="0"/>
              </a:rPr>
              <a:t>UTL La Rochelle, le 29/03/2022</a:t>
            </a:r>
            <a:endParaRPr lang="fr-FR" sz="1000" dirty="0">
              <a:latin typeface="Comic Sans MS" charset="0"/>
            </a:endParaRPr>
          </a:p>
        </p:txBody>
      </p:sp>
      <p:pic>
        <p:nvPicPr>
          <p:cNvPr id="3" name="Image 2" descr="Blason capétiens.ps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8" y="398654"/>
            <a:ext cx="267494" cy="288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oneTexte 16"/>
          <p:cNvSpPr txBox="1">
            <a:spLocks noChangeArrowheads="1"/>
          </p:cNvSpPr>
          <p:nvPr/>
        </p:nvSpPr>
        <p:spPr bwMode="auto">
          <a:xfrm>
            <a:off x="28056" y="574194"/>
            <a:ext cx="8832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b="1" dirty="0">
                <a:latin typeface="Comic Sans MS" charset="0"/>
              </a:rPr>
              <a:t>Née vers 1122/1124</a:t>
            </a:r>
            <a:endParaRPr lang="fr-FR" sz="900" dirty="0">
              <a:latin typeface="Comic Sans MS" charset="0"/>
            </a:endParaRPr>
          </a:p>
        </p:txBody>
      </p:sp>
      <p:pic>
        <p:nvPicPr>
          <p:cNvPr id="15" name="Image 52" descr="Blason Aquitaine.psd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793" y="411751"/>
            <a:ext cx="238919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 44" descr="Blason Poitiers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176" y="411751"/>
            <a:ext cx="228600" cy="251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1121920" y="890136"/>
            <a:ext cx="883269" cy="78483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b="1" dirty="0">
                <a:latin typeface="Comic Sans MS" charset="0"/>
              </a:rPr>
              <a:t>04/1137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Duchesse 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Aquitaine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Comtesse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Poitou</a:t>
            </a:r>
            <a:endParaRPr lang="fr-FR" sz="900" dirty="0">
              <a:latin typeface="Comic Sans MS" charset="0"/>
            </a:endParaRPr>
          </a:p>
        </p:txBody>
      </p:sp>
      <p:sp>
        <p:nvSpPr>
          <p:cNvPr id="8" name="Flèche courbée vers la gauche 7"/>
          <p:cNvSpPr/>
          <p:nvPr/>
        </p:nvSpPr>
        <p:spPr>
          <a:xfrm rot="16200000">
            <a:off x="807852" y="-159544"/>
            <a:ext cx="206946" cy="75929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983012" y="3033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+</a:t>
            </a: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2133053" y="878798"/>
            <a:ext cx="710755" cy="78483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b="1" dirty="0">
                <a:latin typeface="Comic Sans MS" charset="0"/>
              </a:rPr>
              <a:t>Été 1137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Reine de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France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Epouse 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Louis VII</a:t>
            </a:r>
            <a:endParaRPr lang="fr-FR" sz="900" dirty="0">
              <a:latin typeface="Comic Sans MS" charset="0"/>
            </a:endParaRPr>
          </a:p>
        </p:txBody>
      </p:sp>
      <p:sp>
        <p:nvSpPr>
          <p:cNvPr id="10" name="Flèche droite 9"/>
          <p:cNvSpPr/>
          <p:nvPr/>
        </p:nvSpPr>
        <p:spPr>
          <a:xfrm>
            <a:off x="2915816" y="411752"/>
            <a:ext cx="936104" cy="1715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>
            <a:off x="3383868" y="672632"/>
            <a:ext cx="0" cy="3080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3141164" y="1083372"/>
            <a:ext cx="71075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b="1" dirty="0">
                <a:latin typeface="Comic Sans MS" charset="0"/>
              </a:rPr>
              <a:t>2 filles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-Marie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-Alix</a:t>
            </a:r>
            <a:endParaRPr lang="fr-FR" sz="900" dirty="0">
              <a:latin typeface="Comic Sans MS" charset="0"/>
            </a:endParaRPr>
          </a:p>
        </p:txBody>
      </p:sp>
      <p:sp>
        <p:nvSpPr>
          <p:cNvPr id="26" name="ZoneTexte 16"/>
          <p:cNvSpPr txBox="1">
            <a:spLocks noChangeArrowheads="1"/>
          </p:cNvSpPr>
          <p:nvPr/>
        </p:nvSpPr>
        <p:spPr bwMode="auto">
          <a:xfrm>
            <a:off x="4139952" y="332656"/>
            <a:ext cx="135780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b="1" dirty="0">
                <a:latin typeface="Comic Sans MS" charset="0"/>
              </a:rPr>
              <a:t>1147/1149</a:t>
            </a:r>
          </a:p>
          <a:p>
            <a:pPr eaLnBrk="1" hangingPunct="1"/>
            <a:r>
              <a:rPr lang="fr-FR" sz="900" b="1" dirty="0" err="1">
                <a:latin typeface="Comic Sans MS" charset="0"/>
              </a:rPr>
              <a:t>II°Croisade</a:t>
            </a:r>
            <a:endParaRPr lang="fr-FR" sz="900" b="1" dirty="0">
              <a:latin typeface="Comic Sans MS" charset="0"/>
            </a:endParaRPr>
          </a:p>
          <a:p>
            <a:pPr eaLnBrk="1" hangingPunct="1"/>
            <a:r>
              <a:rPr lang="fr-FR" sz="900" b="1" dirty="0">
                <a:latin typeface="Comic Sans MS" charset="0"/>
              </a:rPr>
              <a:t>Incident d’Antioche</a:t>
            </a:r>
            <a:endParaRPr lang="fr-FR" sz="900" dirty="0">
              <a:latin typeface="Comic Sans MS" charset="0"/>
            </a:endParaRPr>
          </a:p>
        </p:txBody>
      </p:sp>
      <p:sp>
        <p:nvSpPr>
          <p:cNvPr id="27" name="ZoneTexte 16"/>
          <p:cNvSpPr txBox="1">
            <a:spLocks noChangeArrowheads="1"/>
          </p:cNvSpPr>
          <p:nvPr/>
        </p:nvSpPr>
        <p:spPr bwMode="auto">
          <a:xfrm>
            <a:off x="6255923" y="329364"/>
            <a:ext cx="788180" cy="5078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b="1" dirty="0">
                <a:latin typeface="Comic Sans MS" charset="0"/>
              </a:rPr>
              <a:t>Mars 1152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Concile de Beaugency</a:t>
            </a:r>
            <a:endParaRPr lang="fr-FR" sz="900" dirty="0">
              <a:latin typeface="Comic Sans MS" charset="0"/>
            </a:endParaRPr>
          </a:p>
        </p:txBody>
      </p:sp>
      <p:sp>
        <p:nvSpPr>
          <p:cNvPr id="29" name="Flèche droite 28"/>
          <p:cNvSpPr/>
          <p:nvPr/>
        </p:nvSpPr>
        <p:spPr>
          <a:xfrm>
            <a:off x="7245016" y="411752"/>
            <a:ext cx="279312" cy="1486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16"/>
          <p:cNvSpPr txBox="1">
            <a:spLocks noChangeArrowheads="1"/>
          </p:cNvSpPr>
          <p:nvPr/>
        </p:nvSpPr>
        <p:spPr bwMode="auto">
          <a:xfrm>
            <a:off x="7565920" y="282731"/>
            <a:ext cx="933029" cy="4154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050" b="1" dirty="0">
                <a:latin typeface="Comic Sans MS" charset="0"/>
              </a:rPr>
              <a:t>Annulation du mariage</a:t>
            </a:r>
            <a:endParaRPr lang="fr-FR" sz="1050" dirty="0">
              <a:latin typeface="Comic Sans MS" charset="0"/>
            </a:endParaRPr>
          </a:p>
        </p:txBody>
      </p:sp>
      <p:sp>
        <p:nvSpPr>
          <p:cNvPr id="21" name="Flèche courbée vers la gauche 20"/>
          <p:cNvSpPr/>
          <p:nvPr/>
        </p:nvSpPr>
        <p:spPr>
          <a:xfrm>
            <a:off x="8654885" y="497516"/>
            <a:ext cx="336724" cy="151216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4" name="ZoneTexte 33"/>
          <p:cNvSpPr txBox="1">
            <a:spLocks noChangeArrowheads="1"/>
          </p:cNvSpPr>
          <p:nvPr/>
        </p:nvSpPr>
        <p:spPr bwMode="auto">
          <a:xfrm>
            <a:off x="8089079" y="2044005"/>
            <a:ext cx="88326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b="1" dirty="0">
                <a:latin typeface="Comic Sans MS" charset="0"/>
              </a:rPr>
              <a:t>Retour sur Poitiers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Duchesse 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Aquitaine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Comtesse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Poitou</a:t>
            </a:r>
            <a:endParaRPr lang="fr-FR" sz="900" dirty="0">
              <a:latin typeface="Comic Sans MS" charset="0"/>
            </a:endParaRPr>
          </a:p>
        </p:txBody>
      </p:sp>
      <p:sp>
        <p:nvSpPr>
          <p:cNvPr id="28" name="Éclair 27"/>
          <p:cNvSpPr/>
          <p:nvPr/>
        </p:nvSpPr>
        <p:spPr>
          <a:xfrm rot="15312055">
            <a:off x="8207633" y="982391"/>
            <a:ext cx="325629" cy="914400"/>
          </a:xfrm>
          <a:prstGeom prst="lightningBol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>
            <a:spLocks noChangeArrowheads="1"/>
          </p:cNvSpPr>
          <p:nvPr/>
        </p:nvSpPr>
        <p:spPr bwMode="auto">
          <a:xfrm>
            <a:off x="6724946" y="1591203"/>
            <a:ext cx="180576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dirty="0">
                <a:latin typeface="Comic Sans MS" charset="0"/>
              </a:rPr>
              <a:t>Sur chemin, tentative d’enlèvement par </a:t>
            </a:r>
          </a:p>
          <a:p>
            <a:pPr eaLnBrk="1" hangingPunct="1"/>
            <a:r>
              <a:rPr lang="fr-FR" sz="900" dirty="0">
                <a:latin typeface="Comic Sans MS" charset="0"/>
              </a:rPr>
              <a:t>Geoffroy Plantagenêt</a:t>
            </a:r>
          </a:p>
          <a:p>
            <a:pPr eaLnBrk="1" hangingPunct="1"/>
            <a:r>
              <a:rPr lang="fr-FR" sz="900" dirty="0">
                <a:latin typeface="Comic Sans MS" charset="0"/>
              </a:rPr>
              <a:t>et Thibault IV de Blois</a:t>
            </a:r>
          </a:p>
        </p:txBody>
      </p:sp>
      <p:sp>
        <p:nvSpPr>
          <p:cNvPr id="39" name="Flèche droite 38"/>
          <p:cNvSpPr/>
          <p:nvPr/>
        </p:nvSpPr>
        <p:spPr>
          <a:xfrm>
            <a:off x="5508105" y="411751"/>
            <a:ext cx="648071" cy="154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>
            <a:spLocks noChangeArrowheads="1"/>
          </p:cNvSpPr>
          <p:nvPr/>
        </p:nvSpPr>
        <p:spPr bwMode="auto">
          <a:xfrm>
            <a:off x="7732959" y="3478593"/>
            <a:ext cx="1320694" cy="12003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b="1" dirty="0">
                <a:latin typeface="Comic Sans MS" charset="0"/>
              </a:rPr>
              <a:t>A Poitiers, 12-05-1152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Épouse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Henri Plantagenêt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Duchesse Aquitaine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Comtesse Poitou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Normandie Anjou Maine et Touraine</a:t>
            </a:r>
            <a:endParaRPr lang="fr-FR" sz="900" dirty="0">
              <a:latin typeface="Comic Sans MS" charset="0"/>
            </a:endParaRPr>
          </a:p>
        </p:txBody>
      </p:sp>
      <p:sp>
        <p:nvSpPr>
          <p:cNvPr id="31" name="Flèche vers le bas 30"/>
          <p:cNvSpPr/>
          <p:nvPr/>
        </p:nvSpPr>
        <p:spPr>
          <a:xfrm>
            <a:off x="8370447" y="2967335"/>
            <a:ext cx="45719" cy="3176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4" name="Connecteur droit avec flèche 43"/>
          <p:cNvCxnSpPr/>
          <p:nvPr/>
        </p:nvCxnSpPr>
        <p:spPr>
          <a:xfrm>
            <a:off x="8532440" y="4725144"/>
            <a:ext cx="0" cy="3080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>
            <a:spLocks noChangeArrowheads="1"/>
          </p:cNvSpPr>
          <p:nvPr/>
        </p:nvSpPr>
        <p:spPr bwMode="auto">
          <a:xfrm>
            <a:off x="8244408" y="5085184"/>
            <a:ext cx="820955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b="1" dirty="0">
                <a:latin typeface="Comic Sans MS" charset="0"/>
              </a:rPr>
              <a:t>8 enfants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-Guillaume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-Henri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-Mathilde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-Richard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-Geoffroy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-Aliénor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-Jeanne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-Jean</a:t>
            </a:r>
            <a:endParaRPr lang="fr-FR" sz="900" dirty="0">
              <a:latin typeface="Comic Sans MS" charset="0"/>
            </a:endParaRPr>
          </a:p>
        </p:txBody>
      </p:sp>
      <p:sp>
        <p:nvSpPr>
          <p:cNvPr id="46" name="ZoneTexte 45"/>
          <p:cNvSpPr txBox="1">
            <a:spLocks noChangeArrowheads="1"/>
          </p:cNvSpPr>
          <p:nvPr/>
        </p:nvSpPr>
        <p:spPr bwMode="auto">
          <a:xfrm>
            <a:off x="5976157" y="2771866"/>
            <a:ext cx="971891" cy="50783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b="1" dirty="0">
                <a:latin typeface="Comic Sans MS" charset="0"/>
              </a:rPr>
              <a:t>Déc.1154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Reine d’Angleterre</a:t>
            </a:r>
            <a:endParaRPr lang="fr-FR" sz="900" dirty="0">
              <a:latin typeface="Comic Sans MS" charset="0"/>
            </a:endParaRPr>
          </a:p>
        </p:txBody>
      </p:sp>
      <p:sp>
        <p:nvSpPr>
          <p:cNvPr id="14340" name="Flèche gauche 14339"/>
          <p:cNvSpPr/>
          <p:nvPr/>
        </p:nvSpPr>
        <p:spPr>
          <a:xfrm>
            <a:off x="2987824" y="3224677"/>
            <a:ext cx="4176463" cy="648072"/>
          </a:xfrm>
          <a:prstGeom prst="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48"/>
          <p:cNvSpPr txBox="1">
            <a:spLocks noChangeArrowheads="1"/>
          </p:cNvSpPr>
          <p:nvPr/>
        </p:nvSpPr>
        <p:spPr bwMode="auto">
          <a:xfrm>
            <a:off x="3347864" y="3424872"/>
            <a:ext cx="396043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fr-FR" sz="900" dirty="0">
                <a:latin typeface="Comic Sans MS" charset="0"/>
              </a:rPr>
              <a:t>Cohabitation heureuse puis consensuelle et gouvernance alternative</a:t>
            </a:r>
          </a:p>
        </p:txBody>
      </p:sp>
      <p:sp>
        <p:nvSpPr>
          <p:cNvPr id="50" name="ZoneTexte 16"/>
          <p:cNvSpPr txBox="1">
            <a:spLocks noChangeArrowheads="1"/>
          </p:cNvSpPr>
          <p:nvPr/>
        </p:nvSpPr>
        <p:spPr bwMode="auto">
          <a:xfrm>
            <a:off x="3851920" y="3789040"/>
            <a:ext cx="6596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b="1" dirty="0">
                <a:latin typeface="Comic Sans MS" charset="0"/>
              </a:rPr>
              <a:t>MAIS…</a:t>
            </a:r>
            <a:endParaRPr lang="fr-FR" sz="900" dirty="0">
              <a:latin typeface="Comic Sans MS" charset="0"/>
            </a:endParaRPr>
          </a:p>
        </p:txBody>
      </p:sp>
      <p:sp>
        <p:nvSpPr>
          <p:cNvPr id="51" name="ZoneTexte 16"/>
          <p:cNvSpPr txBox="1">
            <a:spLocks noChangeArrowheads="1"/>
          </p:cNvSpPr>
          <p:nvPr/>
        </p:nvSpPr>
        <p:spPr bwMode="auto">
          <a:xfrm>
            <a:off x="2005189" y="3061012"/>
            <a:ext cx="107435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000" b="1" dirty="0">
                <a:latin typeface="Comic Sans MS" charset="0"/>
              </a:rPr>
              <a:t>1173/1189</a:t>
            </a:r>
          </a:p>
          <a:p>
            <a:pPr eaLnBrk="1" hangingPunct="1"/>
            <a:r>
              <a:rPr lang="fr-FR" sz="1000" b="1" dirty="0">
                <a:latin typeface="Comic Sans MS" charset="0"/>
              </a:rPr>
              <a:t>Révoltes successives des enfants d’Henri II</a:t>
            </a:r>
            <a:endParaRPr lang="fr-FR" sz="1000" dirty="0">
              <a:latin typeface="Comic Sans MS" charset="0"/>
            </a:endParaRPr>
          </a:p>
        </p:txBody>
      </p:sp>
      <p:sp>
        <p:nvSpPr>
          <p:cNvPr id="53" name="ZoneTexte 52"/>
          <p:cNvSpPr txBox="1">
            <a:spLocks noChangeArrowheads="1"/>
          </p:cNvSpPr>
          <p:nvPr/>
        </p:nvSpPr>
        <p:spPr bwMode="auto">
          <a:xfrm>
            <a:off x="4283968" y="3789040"/>
            <a:ext cx="2961048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fr-FR" sz="900" dirty="0">
                <a:latin typeface="Comic Sans MS" charset="0"/>
              </a:rPr>
              <a:t>nombreuses maîtresses d’Henri(avec bâtards) et liaison suivie avec </a:t>
            </a:r>
            <a:r>
              <a:rPr lang="fr-FR" sz="900" dirty="0" err="1">
                <a:latin typeface="Comic Sans MS" charset="0"/>
              </a:rPr>
              <a:t>Rosemond</a:t>
            </a:r>
            <a:r>
              <a:rPr lang="fr-FR" sz="900" dirty="0">
                <a:latin typeface="Comic Sans MS" charset="0"/>
              </a:rPr>
              <a:t> CLIFFORD (1165-1176)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3059832" y="3429000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/>
              <a:t>1172</a:t>
            </a:r>
          </a:p>
        </p:txBody>
      </p:sp>
      <p:sp>
        <p:nvSpPr>
          <p:cNvPr id="61" name="ZoneTexte 60"/>
          <p:cNvSpPr txBox="1">
            <a:spLocks noChangeArrowheads="1"/>
          </p:cNvSpPr>
          <p:nvPr/>
        </p:nvSpPr>
        <p:spPr bwMode="auto">
          <a:xfrm rot="20246477">
            <a:off x="3420303" y="2381512"/>
            <a:ext cx="252028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dirty="0">
                <a:latin typeface="Comic Sans MS" charset="0"/>
              </a:rPr>
              <a:t>Avec soutien systématique du roi de France</a:t>
            </a:r>
          </a:p>
        </p:txBody>
      </p:sp>
      <p:sp>
        <p:nvSpPr>
          <p:cNvPr id="14344" name="Flèche droite à entaille 14343"/>
          <p:cNvSpPr/>
          <p:nvPr/>
        </p:nvSpPr>
        <p:spPr>
          <a:xfrm rot="5400000">
            <a:off x="69815" y="3538697"/>
            <a:ext cx="1529184" cy="589711"/>
          </a:xfrm>
          <a:prstGeom prst="notchedRightArrow">
            <a:avLst>
              <a:gd name="adj1" fmla="val 50000"/>
              <a:gd name="adj2" fmla="val 4575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611560" y="2708920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/>
              <a:t>1173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539552" y="4581128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/>
              <a:t>1189</a:t>
            </a:r>
          </a:p>
        </p:txBody>
      </p:sp>
      <p:sp>
        <p:nvSpPr>
          <p:cNvPr id="65" name="ZoneTexte 16"/>
          <p:cNvSpPr txBox="1">
            <a:spLocks noChangeArrowheads="1"/>
          </p:cNvSpPr>
          <p:nvPr/>
        </p:nvSpPr>
        <p:spPr bwMode="auto">
          <a:xfrm>
            <a:off x="683568" y="3212976"/>
            <a:ext cx="258469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b="1" dirty="0">
                <a:latin typeface="Comic Sans MS" charset="0"/>
              </a:rPr>
              <a:t>R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E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C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L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US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I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ON</a:t>
            </a:r>
            <a:endParaRPr lang="fr-FR" sz="900" dirty="0">
              <a:latin typeface="Comic Sans MS" charset="0"/>
            </a:endParaRPr>
          </a:p>
        </p:txBody>
      </p:sp>
      <p:sp>
        <p:nvSpPr>
          <p:cNvPr id="66" name="ZoneTexte 16"/>
          <p:cNvSpPr txBox="1">
            <a:spLocks noChangeArrowheads="1"/>
          </p:cNvSpPr>
          <p:nvPr/>
        </p:nvSpPr>
        <p:spPr bwMode="auto">
          <a:xfrm>
            <a:off x="0" y="3429000"/>
            <a:ext cx="75488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b="1" dirty="0">
                <a:latin typeface="Comic Sans MS" charset="0"/>
              </a:rPr>
              <a:t>A Chinon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et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Salisbury</a:t>
            </a:r>
            <a:endParaRPr lang="fr-FR" sz="900" dirty="0">
              <a:latin typeface="Comic Sans MS" charset="0"/>
            </a:endParaRPr>
          </a:p>
        </p:txBody>
      </p:sp>
      <p:sp>
        <p:nvSpPr>
          <p:cNvPr id="69" name="ZoneTexte 16"/>
          <p:cNvSpPr txBox="1">
            <a:spLocks noChangeArrowheads="1"/>
          </p:cNvSpPr>
          <p:nvPr/>
        </p:nvSpPr>
        <p:spPr bwMode="auto">
          <a:xfrm>
            <a:off x="-13205" y="5246766"/>
            <a:ext cx="117118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fr-FR" sz="900" b="1" dirty="0">
                <a:latin typeface="Comic Sans MS" charset="0"/>
                <a:sym typeface="Wingdings 2"/>
              </a:rPr>
              <a:t>1189</a:t>
            </a:r>
          </a:p>
          <a:p>
            <a:pPr algn="ctr" eaLnBrk="1" hangingPunct="1"/>
            <a:r>
              <a:rPr lang="fr-FR" sz="900" b="1" dirty="0">
                <a:latin typeface="Comic Sans MS" charset="0"/>
                <a:sym typeface="Wingdings 2"/>
              </a:rPr>
              <a:t>Décès HENRI II</a:t>
            </a:r>
          </a:p>
          <a:p>
            <a:pPr algn="ctr" eaLnBrk="1" hangingPunct="1"/>
            <a:r>
              <a:rPr lang="fr-FR" sz="900" b="1" dirty="0">
                <a:latin typeface="Comic Sans MS" charset="0"/>
                <a:sym typeface="Wingdings 2"/>
              </a:rPr>
              <a:t>RICHARD roi</a:t>
            </a:r>
            <a:endParaRPr lang="fr-FR" sz="900" dirty="0">
              <a:latin typeface="Comic Sans MS" charset="0"/>
            </a:endParaRPr>
          </a:p>
        </p:txBody>
      </p:sp>
      <p:pic>
        <p:nvPicPr>
          <p:cNvPr id="59" name="Picture 132" descr="d:\utilisateurs\a.font1\AppData\Local\Microsoft\Windows\Temporary Internet Files\Content.Outlook\GAK0K2BJ\photo (2)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4624"/>
            <a:ext cx="349821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132" descr="d:\utilisateurs\a.font1\AppData\Local\Microsoft\Windows\Temporary Internet Files\Content.Outlook\GAK0K2BJ\photo (2)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420888"/>
            <a:ext cx="349821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ZoneTexte 16"/>
          <p:cNvSpPr txBox="1">
            <a:spLocks noChangeArrowheads="1"/>
          </p:cNvSpPr>
          <p:nvPr/>
        </p:nvSpPr>
        <p:spPr bwMode="auto">
          <a:xfrm>
            <a:off x="1259632" y="4807604"/>
            <a:ext cx="20882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b="1" dirty="0">
                <a:latin typeface="Comic Sans MS" charset="0"/>
              </a:rPr>
              <a:t>1190/1192 Richard III Croisade</a:t>
            </a:r>
          </a:p>
          <a:p>
            <a:pPr eaLnBrk="1" hangingPunct="1"/>
            <a:r>
              <a:rPr lang="fr-FR" sz="900" b="1" dirty="0">
                <a:latin typeface="Comic Sans MS" charset="0"/>
              </a:rPr>
              <a:t>1192/1194 Richard prisonnier</a:t>
            </a:r>
            <a:endParaRPr lang="fr-FR" sz="900" dirty="0">
              <a:latin typeface="Comic Sans MS" charset="0"/>
            </a:endParaRPr>
          </a:p>
        </p:txBody>
      </p:sp>
      <p:sp>
        <p:nvSpPr>
          <p:cNvPr id="18" name="Flèche vers la droite 17"/>
          <p:cNvSpPr/>
          <p:nvPr/>
        </p:nvSpPr>
        <p:spPr>
          <a:xfrm>
            <a:off x="1188244" y="5229200"/>
            <a:ext cx="1952920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ZoneTexte 67"/>
          <p:cNvSpPr txBox="1">
            <a:spLocks noChangeArrowheads="1"/>
          </p:cNvSpPr>
          <p:nvPr/>
        </p:nvSpPr>
        <p:spPr bwMode="auto">
          <a:xfrm>
            <a:off x="1331640" y="5373216"/>
            <a:ext cx="151216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fr-FR" sz="900" dirty="0">
                <a:latin typeface="Comic Sans MS" charset="0"/>
              </a:rPr>
              <a:t>Aliénor gouverne</a:t>
            </a:r>
          </a:p>
        </p:txBody>
      </p:sp>
      <p:cxnSp>
        <p:nvCxnSpPr>
          <p:cNvPr id="14336" name="Connecteur droit 14335"/>
          <p:cNvCxnSpPr/>
          <p:nvPr/>
        </p:nvCxnSpPr>
        <p:spPr>
          <a:xfrm>
            <a:off x="1563554" y="5904302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39" name="Connecteur droit avec flèche 14338"/>
          <p:cNvCxnSpPr/>
          <p:nvPr/>
        </p:nvCxnSpPr>
        <p:spPr>
          <a:xfrm>
            <a:off x="1563554" y="6192334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1331640" y="5627303"/>
            <a:ext cx="4966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/>
              <a:t>1192</a:t>
            </a:r>
          </a:p>
        </p:txBody>
      </p:sp>
      <p:sp>
        <p:nvSpPr>
          <p:cNvPr id="72" name="ZoneTexte 16"/>
          <p:cNvSpPr txBox="1">
            <a:spLocks noChangeArrowheads="1"/>
          </p:cNvSpPr>
          <p:nvPr/>
        </p:nvSpPr>
        <p:spPr bwMode="auto">
          <a:xfrm>
            <a:off x="1840096" y="5767735"/>
            <a:ext cx="10081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800" dirty="0">
                <a:latin typeface="Comic Sans MS" charset="0"/>
              </a:rPr>
              <a:t>Aliénor se rend en Allemagne pour payer la rançon de Richard.</a:t>
            </a:r>
          </a:p>
        </p:txBody>
      </p:sp>
      <p:sp>
        <p:nvSpPr>
          <p:cNvPr id="77" name="ZoneTexte 16"/>
          <p:cNvSpPr txBox="1">
            <a:spLocks noChangeArrowheads="1"/>
          </p:cNvSpPr>
          <p:nvPr/>
        </p:nvSpPr>
        <p:spPr bwMode="auto">
          <a:xfrm>
            <a:off x="3283080" y="5246767"/>
            <a:ext cx="936104" cy="5078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900" b="1" dirty="0">
                <a:latin typeface="Comic Sans MS" charset="0"/>
                <a:sym typeface="Wingdings 2"/>
              </a:rPr>
              <a:t>Décès RICHARD</a:t>
            </a:r>
          </a:p>
          <a:p>
            <a:pPr eaLnBrk="1" hangingPunct="1"/>
            <a:r>
              <a:rPr lang="fr-FR" sz="900" b="1" dirty="0">
                <a:latin typeface="Comic Sans MS" charset="0"/>
                <a:sym typeface="Wingdings 2"/>
              </a:rPr>
              <a:t>JEAN roi</a:t>
            </a:r>
            <a:endParaRPr lang="fr-FR" sz="900" dirty="0">
              <a:latin typeface="Comic Sans MS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4057885" y="4835950"/>
            <a:ext cx="60643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200" dirty="0"/>
              <a:t>1199</a:t>
            </a:r>
          </a:p>
          <a:p>
            <a:r>
              <a:rPr lang="fr-FR" sz="1200" dirty="0"/>
              <a:t>Châlus</a:t>
            </a:r>
          </a:p>
        </p:txBody>
      </p:sp>
      <p:sp>
        <p:nvSpPr>
          <p:cNvPr id="79" name="Flèche vers la droite 78"/>
          <p:cNvSpPr/>
          <p:nvPr/>
        </p:nvSpPr>
        <p:spPr>
          <a:xfrm>
            <a:off x="4499776" y="5269966"/>
            <a:ext cx="2448272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ZoneTexte 79"/>
          <p:cNvSpPr txBox="1">
            <a:spLocks noChangeArrowheads="1"/>
          </p:cNvSpPr>
          <p:nvPr/>
        </p:nvSpPr>
        <p:spPr bwMode="auto">
          <a:xfrm>
            <a:off x="4511581" y="5405829"/>
            <a:ext cx="223224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fr-FR" sz="900" dirty="0">
                <a:latin typeface="Comic Sans MS" charset="0"/>
              </a:rPr>
              <a:t>Aliénor appuie Jean dans son règne</a:t>
            </a:r>
          </a:p>
        </p:txBody>
      </p:sp>
      <p:sp>
        <p:nvSpPr>
          <p:cNvPr id="81" name="ZoneTexte 16"/>
          <p:cNvSpPr txBox="1">
            <a:spLocks noChangeArrowheads="1"/>
          </p:cNvSpPr>
          <p:nvPr/>
        </p:nvSpPr>
        <p:spPr bwMode="auto">
          <a:xfrm>
            <a:off x="5679859" y="5807392"/>
            <a:ext cx="136424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000" b="1" dirty="0">
                <a:latin typeface="Comic Sans MS" charset="0"/>
              </a:rPr>
              <a:t>1202</a:t>
            </a:r>
          </a:p>
          <a:p>
            <a:pPr eaLnBrk="1" hangingPunct="1"/>
            <a:r>
              <a:rPr lang="fr-FR" sz="1000" b="1" dirty="0">
                <a:latin typeface="Comic Sans MS" charset="0"/>
              </a:rPr>
              <a:t>Se retire à Fontevraud, mais défend Mirebeau contre Arthur</a:t>
            </a:r>
            <a:endParaRPr lang="fr-FR" sz="1000" dirty="0">
              <a:latin typeface="Comic Sans MS" charset="0"/>
            </a:endParaRPr>
          </a:p>
        </p:txBody>
      </p:sp>
      <p:cxnSp>
        <p:nvCxnSpPr>
          <p:cNvPr id="82" name="Connecteur droit 81"/>
          <p:cNvCxnSpPr/>
          <p:nvPr/>
        </p:nvCxnSpPr>
        <p:spPr>
          <a:xfrm>
            <a:off x="5328083" y="5796804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avec flèche 82"/>
          <p:cNvCxnSpPr/>
          <p:nvPr/>
        </p:nvCxnSpPr>
        <p:spPr>
          <a:xfrm>
            <a:off x="5328083" y="6084836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>
            <a:off x="4818856" y="4969477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/>
          <p:nvPr/>
        </p:nvCxnSpPr>
        <p:spPr>
          <a:xfrm>
            <a:off x="4818856" y="4969477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ZoneTexte 16"/>
          <p:cNvSpPr txBox="1">
            <a:spLocks noChangeArrowheads="1"/>
          </p:cNvSpPr>
          <p:nvPr/>
        </p:nvSpPr>
        <p:spPr bwMode="auto">
          <a:xfrm>
            <a:off x="5040051" y="4843892"/>
            <a:ext cx="18002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000" b="1" dirty="0">
                <a:latin typeface="Comic Sans MS" charset="0"/>
              </a:rPr>
              <a:t>1200 Voyage en Castille…</a:t>
            </a:r>
            <a:endParaRPr lang="fr-FR" sz="1000" dirty="0">
              <a:latin typeface="Comic Sans MS" charset="0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6920509" y="5302949"/>
            <a:ext cx="1030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/>
              <a:t>1204</a:t>
            </a:r>
          </a:p>
          <a:p>
            <a:pPr algn="ctr"/>
            <a:r>
              <a:rPr lang="fr-FR" sz="1200" b="1" dirty="0"/>
              <a:t>Inhumée</a:t>
            </a:r>
          </a:p>
          <a:p>
            <a:pPr algn="ctr"/>
            <a:r>
              <a:rPr lang="fr-FR" sz="1200" b="1" dirty="0"/>
              <a:t>à </a:t>
            </a:r>
            <a:r>
              <a:rPr lang="fr-FR" sz="1200" b="1" dirty="0" err="1"/>
              <a:t>Fontevraud</a:t>
            </a:r>
            <a:endParaRPr lang="fr-FR" sz="1200" b="1" dirty="0"/>
          </a:p>
        </p:txBody>
      </p:sp>
      <p:cxnSp>
        <p:nvCxnSpPr>
          <p:cNvPr id="23" name="Connecteur droit avec flèche 22"/>
          <p:cNvCxnSpPr/>
          <p:nvPr/>
        </p:nvCxnSpPr>
        <p:spPr>
          <a:xfrm flipH="1">
            <a:off x="2689573" y="2985919"/>
            <a:ext cx="758344" cy="39024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DEAA2421-91B8-6147-86BB-0B0B31DF975E}"/>
              </a:ext>
            </a:extLst>
          </p:cNvPr>
          <p:cNvCxnSpPr>
            <a:cxnSpLocks/>
          </p:cNvCxnSpPr>
          <p:nvPr/>
        </p:nvCxnSpPr>
        <p:spPr>
          <a:xfrm flipV="1">
            <a:off x="38111" y="1130198"/>
            <a:ext cx="7527809" cy="1098080"/>
          </a:xfrm>
          <a:prstGeom prst="line">
            <a:avLst/>
          </a:prstGeom>
          <a:ln w="38100">
            <a:solidFill>
              <a:srgbClr val="FF0000"/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id="{0A5B278C-5798-454A-A11A-70A571E01A87}"/>
              </a:ext>
            </a:extLst>
          </p:cNvPr>
          <p:cNvCxnSpPr>
            <a:cxnSpLocks/>
          </p:cNvCxnSpPr>
          <p:nvPr/>
        </p:nvCxnSpPr>
        <p:spPr>
          <a:xfrm flipH="1">
            <a:off x="7445192" y="2381550"/>
            <a:ext cx="120728" cy="1995642"/>
          </a:xfrm>
          <a:prstGeom prst="line">
            <a:avLst/>
          </a:prstGeom>
          <a:ln w="38100">
            <a:solidFill>
              <a:srgbClr val="FF0000"/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>
            <a:extLst>
              <a:ext uri="{FF2B5EF4-FFF2-40B4-BE49-F238E27FC236}">
                <a16:creationId xmlns:a16="http://schemas.microsoft.com/office/drawing/2014/main" id="{F5827C66-008B-6645-AD97-65D7926D3993}"/>
              </a:ext>
            </a:extLst>
          </p:cNvPr>
          <p:cNvCxnSpPr>
            <a:cxnSpLocks/>
          </p:cNvCxnSpPr>
          <p:nvPr/>
        </p:nvCxnSpPr>
        <p:spPr>
          <a:xfrm flipH="1">
            <a:off x="1419636" y="4480718"/>
            <a:ext cx="5992419" cy="0"/>
          </a:xfrm>
          <a:prstGeom prst="line">
            <a:avLst/>
          </a:prstGeom>
          <a:ln w="38100">
            <a:solidFill>
              <a:srgbClr val="FF0000"/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id="{292238FA-2A8B-544B-9CAF-468A1CD6F1BE}"/>
              </a:ext>
            </a:extLst>
          </p:cNvPr>
          <p:cNvCxnSpPr>
            <a:cxnSpLocks/>
          </p:cNvCxnSpPr>
          <p:nvPr/>
        </p:nvCxnSpPr>
        <p:spPr>
          <a:xfrm flipV="1">
            <a:off x="283757" y="6469476"/>
            <a:ext cx="5120101" cy="39703"/>
          </a:xfrm>
          <a:prstGeom prst="line">
            <a:avLst/>
          </a:prstGeom>
          <a:ln w="38100">
            <a:solidFill>
              <a:srgbClr val="FF0000"/>
            </a:solidFill>
            <a:headEnd w="lg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4647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2831</TotalTime>
  <Words>412</Words>
  <Application>Microsoft Office PowerPoint</Application>
  <PresentationFormat>Affichage à l'écran (4:3)</PresentationFormat>
  <Paragraphs>170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Comic Sans MS</vt:lpstr>
      <vt:lpstr>Thème Office</vt:lpstr>
      <vt:lpstr>Aliénor d’Aquitaine</vt:lpstr>
      <vt:lpstr>Présentation PowerPoint</vt:lpstr>
      <vt:lpstr>Présentation PowerPoint</vt:lpstr>
      <vt:lpstr>Présentation PowerPoint</vt:lpstr>
    </vt:vector>
  </TitlesOfParts>
  <Company>MINISTERE DE LA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FONT Antoine LCL</dc:creator>
  <cp:lastModifiedBy>Secretariat utl-larochelle</cp:lastModifiedBy>
  <cp:revision>248</cp:revision>
  <cp:lastPrinted>2015-11-17T13:10:18Z</cp:lastPrinted>
  <dcterms:created xsi:type="dcterms:W3CDTF">2015-05-05T13:38:31Z</dcterms:created>
  <dcterms:modified xsi:type="dcterms:W3CDTF">2022-02-17T14:53:18Z</dcterms:modified>
</cp:coreProperties>
</file>